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sldIdLst>
    <p:sldId id="265" r:id="rId2"/>
    <p:sldId id="257" r:id="rId3"/>
    <p:sldId id="258" r:id="rId4"/>
    <p:sldId id="266" r:id="rId5"/>
    <p:sldId id="259" r:id="rId6"/>
    <p:sldId id="267" r:id="rId7"/>
    <p:sldId id="260" r:id="rId8"/>
    <p:sldId id="268" r:id="rId9"/>
    <p:sldId id="269" r:id="rId10"/>
    <p:sldId id="270" r:id="rId11"/>
    <p:sldId id="299" r:id="rId12"/>
    <p:sldId id="297" r:id="rId13"/>
    <p:sldId id="298" r:id="rId14"/>
    <p:sldId id="271" r:id="rId15"/>
    <p:sldId id="272" r:id="rId16"/>
    <p:sldId id="263" r:id="rId17"/>
    <p:sldId id="273" r:id="rId18"/>
    <p:sldId id="274" r:id="rId19"/>
    <p:sldId id="275" r:id="rId20"/>
    <p:sldId id="276" r:id="rId21"/>
    <p:sldId id="277" r:id="rId22"/>
    <p:sldId id="278" r:id="rId23"/>
    <p:sldId id="300" r:id="rId24"/>
    <p:sldId id="302"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3" r:id="rId38"/>
    <p:sldId id="294" r:id="rId39"/>
    <p:sldId id="292" r:id="rId40"/>
    <p:sldId id="291" r:id="rId41"/>
    <p:sldId id="301" r:id="rId42"/>
    <p:sldId id="303" r:id="rId43"/>
    <p:sldId id="295" r:id="rId44"/>
    <p:sldId id="296" r:id="rId45"/>
    <p:sldId id="264" r:id="rId46"/>
    <p:sldId id="304" r:id="rId47"/>
  </p:sldIdLst>
  <p:sldSz cx="9144000" cy="5143500" type="screen16x9"/>
  <p:notesSz cx="6858000" cy="9144000"/>
  <p:embeddedFontLst>
    <p:embeddedFont>
      <p:font typeface="Lato" panose="020F0502020204030203" pitchFamily="34"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8978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78bbbd6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478bbbd6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78bbbd6c5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478bbbd6c5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78bbbd6c5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78bbbd6c5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78bbbd6c5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78bbbd6c5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78bbbd6c5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78bbbd6c5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478bbbd6c5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478bbbd6c5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C283D-BC08-D3BB-9C37-DA8041FCDF39}"/>
              </a:ext>
            </a:extLst>
          </p:cNvPr>
          <p:cNvPicPr>
            <a:picLocks noChangeAspect="1"/>
          </p:cNvPicPr>
          <p:nvPr/>
        </p:nvPicPr>
        <p:blipFill>
          <a:blip r:embed="rId4"/>
          <a:stretch>
            <a:fillRect/>
          </a:stretch>
        </p:blipFill>
        <p:spPr>
          <a:xfrm>
            <a:off x="2793492" y="1998676"/>
            <a:ext cx="2929297" cy="1146147"/>
          </a:xfrm>
          <a:prstGeom prst="rect">
            <a:avLst/>
          </a:prstGeom>
        </p:spPr>
      </p:pic>
      <p:pic>
        <p:nvPicPr>
          <p:cNvPr id="4" name="Picture 3">
            <a:extLst>
              <a:ext uri="{FF2B5EF4-FFF2-40B4-BE49-F238E27FC236}">
                <a16:creationId xmlns:a16="http://schemas.microsoft.com/office/drawing/2014/main" id="{E4439464-1319-18E1-CDDF-3302B4F0C198}"/>
              </a:ext>
            </a:extLst>
          </p:cNvPr>
          <p:cNvPicPr>
            <a:picLocks noChangeAspect="1"/>
          </p:cNvPicPr>
          <p:nvPr/>
        </p:nvPicPr>
        <p:blipFill>
          <a:blip r:embed="rId4"/>
          <a:stretch>
            <a:fillRect/>
          </a:stretch>
        </p:blipFill>
        <p:spPr>
          <a:xfrm>
            <a:off x="2945892" y="2151076"/>
            <a:ext cx="2929297" cy="1146147"/>
          </a:xfrm>
          <a:prstGeom prst="rect">
            <a:avLst/>
          </a:prstGeom>
        </p:spPr>
      </p:pic>
      <p:sp>
        <p:nvSpPr>
          <p:cNvPr id="2" name="TextBox 1">
            <a:extLst>
              <a:ext uri="{FF2B5EF4-FFF2-40B4-BE49-F238E27FC236}">
                <a16:creationId xmlns:a16="http://schemas.microsoft.com/office/drawing/2014/main" id="{82FE05DA-7C63-F761-2EEC-3AE86570326A}"/>
              </a:ext>
            </a:extLst>
          </p:cNvPr>
          <p:cNvSpPr txBox="1"/>
          <p:nvPr/>
        </p:nvSpPr>
        <p:spPr>
          <a:xfrm>
            <a:off x="6970644" y="4476667"/>
            <a:ext cx="2219740" cy="584775"/>
          </a:xfrm>
          <a:prstGeom prst="rect">
            <a:avLst/>
          </a:prstGeom>
          <a:noFill/>
        </p:spPr>
        <p:txBody>
          <a:bodyPr wrap="square" rtlCol="0">
            <a:spAutoFit/>
          </a:bodyPr>
          <a:lstStyle/>
          <a:p>
            <a:r>
              <a:rPr lang="en-IN" sz="1600" dirty="0">
                <a:solidFill>
                  <a:srgbClr val="92D050"/>
                </a:solidFill>
                <a:latin typeface="Times New Roman" panose="02020603050405020304" pitchFamily="18" charset="0"/>
                <a:cs typeface="Times New Roman" panose="02020603050405020304" pitchFamily="18" charset="0"/>
              </a:rPr>
              <a:t>             BY</a:t>
            </a:r>
          </a:p>
          <a:p>
            <a:r>
              <a:rPr lang="en-IN" sz="1600" dirty="0">
                <a:solidFill>
                  <a:srgbClr val="92D050"/>
                </a:solidFill>
                <a:latin typeface="Times New Roman" panose="02020603050405020304" pitchFamily="18" charset="0"/>
                <a:cs typeface="Times New Roman" panose="02020603050405020304" pitchFamily="18" charset="0"/>
              </a:rPr>
              <a:t>GROUP NUMBER </a:t>
            </a:r>
            <a:r>
              <a:rPr lang="en-IN" sz="1600" dirty="0">
                <a:solidFill>
                  <a:srgbClr val="92D050"/>
                </a:solidFill>
                <a:latin typeface="Times New Roman" panose="02020603050405020304" pitchFamily="18" charset="0"/>
                <a:cs typeface="Times New Roman" panose="02020603050405020304" pitchFamily="18" charset="0"/>
                <a:sym typeface="Wingdings" panose="05000000000000000000" pitchFamily="2" charset="2"/>
              </a:rPr>
              <a:t>:09</a:t>
            </a:r>
            <a:endParaRPr lang="en-IN" sz="1600" dirty="0">
              <a:solidFill>
                <a:srgbClr val="92D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89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122F50-A3D3-F64E-B676-82E901D6D0A5}"/>
              </a:ext>
            </a:extLst>
          </p:cNvPr>
          <p:cNvPicPr>
            <a:picLocks noChangeAspect="1"/>
          </p:cNvPicPr>
          <p:nvPr/>
        </p:nvPicPr>
        <p:blipFill>
          <a:blip r:embed="rId2"/>
          <a:stretch>
            <a:fillRect/>
          </a:stretch>
        </p:blipFill>
        <p:spPr>
          <a:xfrm>
            <a:off x="0" y="-67377"/>
            <a:ext cx="9144000" cy="5198873"/>
          </a:xfrm>
          <a:prstGeom prst="rect">
            <a:avLst/>
          </a:prstGeom>
        </p:spPr>
      </p:pic>
    </p:spTree>
    <p:extLst>
      <p:ext uri="{BB962C8B-B14F-4D97-AF65-F5344CB8AC3E}">
        <p14:creationId xmlns:p14="http://schemas.microsoft.com/office/powerpoint/2010/main" val="239613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3" name="Picture 1">
            <a:extLst>
              <a:ext uri="{FF2B5EF4-FFF2-40B4-BE49-F238E27FC236}">
                <a16:creationId xmlns:a16="http://schemas.microsoft.com/office/drawing/2014/main" id="{09EC003C-AF2C-D2D0-886A-07C73C9A2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980" y="800100"/>
            <a:ext cx="5869459" cy="4343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3B95AC-D8F0-96CE-A00A-D7728BE75AC1}"/>
              </a:ext>
            </a:extLst>
          </p:cNvPr>
          <p:cNvSpPr txBox="1"/>
          <p:nvPr/>
        </p:nvSpPr>
        <p:spPr>
          <a:xfrm>
            <a:off x="114300" y="190500"/>
            <a:ext cx="8892540" cy="400110"/>
          </a:xfrm>
          <a:prstGeom prst="rect">
            <a:avLst/>
          </a:prstGeom>
          <a:noFill/>
        </p:spPr>
        <p:txBody>
          <a:bodyPr wrap="square" rtlCol="0">
            <a:spAutoFit/>
          </a:bodyPr>
          <a:lstStyle/>
          <a:p>
            <a:r>
              <a:rPr lang="en-IN" sz="2000" dirty="0">
                <a:solidFill>
                  <a:schemeClr val="bg2"/>
                </a:solidFill>
                <a:latin typeface="Times New Roman" panose="02020603050405020304" pitchFamily="18" charset="0"/>
                <a:cs typeface="Times New Roman" panose="02020603050405020304" pitchFamily="18" charset="0"/>
              </a:rPr>
              <a:t>CLASS DIAGRAM:</a:t>
            </a:r>
          </a:p>
        </p:txBody>
      </p:sp>
      <p:sp>
        <p:nvSpPr>
          <p:cNvPr id="5" name="TextBox 4">
            <a:extLst>
              <a:ext uri="{FF2B5EF4-FFF2-40B4-BE49-F238E27FC236}">
                <a16:creationId xmlns:a16="http://schemas.microsoft.com/office/drawing/2014/main" id="{9E3D7CD3-AB1B-27D4-ABF0-A7106525AFF3}"/>
              </a:ext>
            </a:extLst>
          </p:cNvPr>
          <p:cNvSpPr txBox="1"/>
          <p:nvPr/>
        </p:nvSpPr>
        <p:spPr>
          <a:xfrm>
            <a:off x="53340" y="1017210"/>
            <a:ext cx="3421380" cy="3167085"/>
          </a:xfrm>
          <a:prstGeom prst="rect">
            <a:avLst/>
          </a:prstGeom>
          <a:noFill/>
        </p:spPr>
        <p:txBody>
          <a:bodyPr wrap="square" rtlCol="0">
            <a:spAutoFit/>
          </a:bodyPr>
          <a:lstStyle/>
          <a:p>
            <a:pPr>
              <a:lnSpc>
                <a:spcPct val="150000"/>
              </a:lnSpc>
            </a:pPr>
            <a:r>
              <a:rPr lang="en-US" sz="1500" dirty="0">
                <a:solidFill>
                  <a:schemeClr val="bg2"/>
                </a:solidFill>
                <a:latin typeface="Times New Roman" panose="02020603050405020304" pitchFamily="18" charset="0"/>
                <a:cs typeface="Times New Roman" panose="02020603050405020304" pitchFamily="18" charset="0"/>
              </a:rPr>
              <a:t>In software engineering, a class diagram in the Unified Modeling Language </a:t>
            </a:r>
          </a:p>
          <a:p>
            <a:pPr>
              <a:lnSpc>
                <a:spcPct val="150000"/>
              </a:lnSpc>
            </a:pPr>
            <a:r>
              <a:rPr lang="en-US" sz="1500" dirty="0">
                <a:solidFill>
                  <a:schemeClr val="bg2"/>
                </a:solidFill>
                <a:latin typeface="Times New Roman" panose="02020603050405020304" pitchFamily="18" charset="0"/>
                <a:cs typeface="Times New Roman" panose="02020603050405020304" pitchFamily="18" charset="0"/>
              </a:rPr>
              <a:t>(UML) is a type of static structure diagram that describes the structure of a system by showing the system's classes, their attributes, operations (or methods), and the relationships among the classes.</a:t>
            </a:r>
          </a:p>
          <a:p>
            <a:pPr>
              <a:lnSpc>
                <a:spcPct val="150000"/>
              </a:lnSpc>
            </a:pPr>
            <a:r>
              <a:rPr lang="en-US" sz="1500" dirty="0">
                <a:solidFill>
                  <a:schemeClr val="bg2"/>
                </a:solidFill>
                <a:latin typeface="Times New Roman" panose="02020603050405020304" pitchFamily="18" charset="0"/>
                <a:cs typeface="Times New Roman" panose="02020603050405020304" pitchFamily="18" charset="0"/>
              </a:rPr>
              <a:t> It explains which class contains information</a:t>
            </a:r>
            <a:endParaRPr lang="en-IN" sz="15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79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BDA6A680-B39E-2D3E-8156-91BE249BE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 y="1287780"/>
            <a:ext cx="9155430" cy="392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2ECD67-39BF-11AF-48E0-8DEDB38CC349}"/>
              </a:ext>
            </a:extLst>
          </p:cNvPr>
          <p:cNvSpPr txBox="1"/>
          <p:nvPr/>
        </p:nvSpPr>
        <p:spPr>
          <a:xfrm>
            <a:off x="261620" y="1"/>
            <a:ext cx="8882380" cy="1061829"/>
          </a:xfrm>
          <a:prstGeom prst="rect">
            <a:avLst/>
          </a:prstGeom>
          <a:noFill/>
        </p:spPr>
        <p:txBody>
          <a:bodyPr wrap="square" rtlCol="0">
            <a:spAutoFit/>
          </a:bodyPr>
          <a:lstStyle/>
          <a:p>
            <a:r>
              <a:rPr lang="en-IN" sz="1800" b="1" dirty="0">
                <a:solidFill>
                  <a:schemeClr val="bg2"/>
                </a:solidFill>
                <a:latin typeface="Times New Roman" panose="02020603050405020304" pitchFamily="18" charset="0"/>
                <a:cs typeface="Times New Roman" panose="02020603050405020304" pitchFamily="18" charset="0"/>
              </a:rPr>
              <a:t>USE CASE DIAGRAM:</a:t>
            </a:r>
          </a:p>
          <a:p>
            <a:endParaRPr lang="en-IN" sz="1300" dirty="0">
              <a:solidFill>
                <a:schemeClr val="bg2"/>
              </a:solidFill>
              <a:latin typeface="Times New Roman" panose="02020603050405020304" pitchFamily="18" charset="0"/>
              <a:cs typeface="Times New Roman" panose="02020603050405020304" pitchFamily="18" charset="0"/>
            </a:endParaRPr>
          </a:p>
          <a:p>
            <a:r>
              <a:rPr lang="en-US" sz="1600" dirty="0">
                <a:solidFill>
                  <a:schemeClr val="bg2"/>
                </a:solidFill>
                <a:latin typeface="Times New Roman" panose="02020603050405020304" pitchFamily="18" charset="0"/>
                <a:cs typeface="Times New Roman" panose="02020603050405020304" pitchFamily="18" charset="0"/>
              </a:rPr>
              <a:t>The main purpose of a use case diagram is to show what system functions are performed for which actor. Roles of the actors in the system can be depicted. The below diagram consists of user and admin as actor. </a:t>
            </a:r>
            <a:endParaRPr lang="en-IN" sz="13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315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59FC63-E51E-8103-19FE-325F6EA234BC}"/>
              </a:ext>
            </a:extLst>
          </p:cNvPr>
          <p:cNvSpPr>
            <a:spLocks noGrp="1"/>
          </p:cNvSpPr>
          <p:nvPr>
            <p:ph type="body" idx="1"/>
          </p:nvPr>
        </p:nvSpPr>
        <p:spPr>
          <a:xfrm>
            <a:off x="190500" y="0"/>
            <a:ext cx="8046840" cy="640080"/>
          </a:xfrm>
        </p:spPr>
        <p:txBody>
          <a:bodyPr>
            <a:normAutofit/>
          </a:bodyPr>
          <a:lstStyle/>
          <a:p>
            <a:pPr marL="146050" indent="0">
              <a:buNone/>
            </a:pPr>
            <a:r>
              <a:rPr lang="en-IN" sz="2000" b="1" dirty="0">
                <a:latin typeface="Times New Roman" panose="02020603050405020304" pitchFamily="18" charset="0"/>
                <a:cs typeface="Times New Roman" panose="02020603050405020304" pitchFamily="18" charset="0"/>
              </a:rPr>
              <a:t>SEQUENCE  DIAGRAM</a:t>
            </a:r>
          </a:p>
        </p:txBody>
      </p:sp>
      <p:pic>
        <p:nvPicPr>
          <p:cNvPr id="2051" name="Picture 3">
            <a:extLst>
              <a:ext uri="{FF2B5EF4-FFF2-40B4-BE49-F238E27FC236}">
                <a16:creationId xmlns:a16="http://schemas.microsoft.com/office/drawing/2014/main" id="{DC4BFF32-600F-25B9-17A4-801C74E98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746760"/>
            <a:ext cx="3619500" cy="43967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9D91B0-5EE9-C6C4-D81A-29F3B8D7F355}"/>
              </a:ext>
            </a:extLst>
          </p:cNvPr>
          <p:cNvSpPr txBox="1"/>
          <p:nvPr/>
        </p:nvSpPr>
        <p:spPr>
          <a:xfrm>
            <a:off x="190500" y="1196340"/>
            <a:ext cx="5151120" cy="1156086"/>
          </a:xfrm>
          <a:prstGeom prst="rect">
            <a:avLst/>
          </a:prstGeom>
          <a:noFill/>
        </p:spPr>
        <p:txBody>
          <a:bodyPr wrap="square" rtlCol="0">
            <a:spAutoFit/>
          </a:bodyPr>
          <a:lstStyle/>
          <a:p>
            <a:pPr>
              <a:lnSpc>
                <a:spcPct val="150000"/>
              </a:lnSpc>
            </a:pPr>
            <a:r>
              <a:rPr lang="en-US" sz="1600" dirty="0">
                <a:solidFill>
                  <a:schemeClr val="bg2"/>
                </a:solidFill>
                <a:latin typeface="Times New Roman" panose="02020603050405020304" pitchFamily="18" charset="0"/>
                <a:cs typeface="Times New Roman" panose="02020603050405020304" pitchFamily="18" charset="0"/>
              </a:rPr>
              <a:t>A sequence diagram in Unified Modeling Language (UML) is a kind of interaction diagram that shows how processes operate with one another and in what order. </a:t>
            </a:r>
            <a:endParaRPr lang="en-IN" sz="16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8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0020-E73B-2011-0375-DD7FF15852BA}"/>
              </a:ext>
            </a:extLst>
          </p:cNvPr>
          <p:cNvSpPr>
            <a:spLocks noGrp="1"/>
          </p:cNvSpPr>
          <p:nvPr>
            <p:ph type="title"/>
          </p:nvPr>
        </p:nvSpPr>
        <p:spPr/>
        <p:txBody>
          <a:bodyPr>
            <a:normAutofit/>
          </a:bodyPr>
          <a:lstStyle/>
          <a:p>
            <a:pPr algn="ctr"/>
            <a:r>
              <a:rPr lang="en-IN" b="1" kern="0" dirty="0">
                <a:solidFill>
                  <a:schemeClr val="bg1"/>
                </a:solidFill>
                <a:effectLst/>
                <a:latin typeface="Times New Roman" panose="02020603050405020304" pitchFamily="18" charset="0"/>
                <a:cs typeface="Times New Roman" panose="02020603050405020304" pitchFamily="18" charset="0"/>
              </a:rPr>
              <a:t>MODULES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F14FE9A-0A4A-5E44-A77D-BAF4E60E908E}"/>
              </a:ext>
            </a:extLst>
          </p:cNvPr>
          <p:cNvSpPr>
            <a:spLocks noGrp="1"/>
          </p:cNvSpPr>
          <p:nvPr>
            <p:ph type="body" idx="1"/>
          </p:nvPr>
        </p:nvSpPr>
        <p:spPr>
          <a:xfrm>
            <a:off x="1297500" y="1116150"/>
            <a:ext cx="7038900" cy="3301846"/>
          </a:xfrm>
        </p:spPr>
        <p:txBody>
          <a:bodyPr>
            <a:noAutofit/>
          </a:bodyPr>
          <a:lstStyle/>
          <a:p>
            <a:r>
              <a:rPr lang="en-IN" sz="1800" kern="0" dirty="0">
                <a:solidFill>
                  <a:schemeClr val="bg1"/>
                </a:solidFill>
                <a:effectLst/>
                <a:latin typeface="Times New Roman" panose="02020603050405020304" pitchFamily="18" charset="0"/>
                <a:cs typeface="Times New Roman" panose="02020603050405020304" pitchFamily="18" charset="0"/>
              </a:rPr>
              <a:t>Administrator module</a:t>
            </a:r>
          </a:p>
          <a:p>
            <a:r>
              <a:rPr lang="en-IN" sz="1800" kern="0" dirty="0">
                <a:solidFill>
                  <a:schemeClr val="bg1"/>
                </a:solidFill>
                <a:effectLst/>
                <a:latin typeface="Times New Roman" panose="02020603050405020304" pitchFamily="18" charset="0"/>
                <a:cs typeface="Times New Roman" panose="02020603050405020304" pitchFamily="18" charset="0"/>
              </a:rPr>
              <a:t>Registration and Login m</a:t>
            </a:r>
            <a:r>
              <a:rPr lang="en-IN" sz="1800" dirty="0">
                <a:solidFill>
                  <a:schemeClr val="bg1"/>
                </a:solidFill>
                <a:latin typeface="Times New Roman" panose="02020603050405020304" pitchFamily="18" charset="0"/>
                <a:cs typeface="Times New Roman" panose="02020603050405020304" pitchFamily="18" charset="0"/>
              </a:rPr>
              <a:t>odule</a:t>
            </a:r>
          </a:p>
          <a:p>
            <a:r>
              <a:rPr lang="en-IN" sz="1800" kern="0" dirty="0">
                <a:solidFill>
                  <a:schemeClr val="bg1"/>
                </a:solidFill>
                <a:effectLst/>
                <a:latin typeface="Times New Roman" panose="02020603050405020304" pitchFamily="18" charset="0"/>
                <a:cs typeface="Times New Roman" panose="02020603050405020304" pitchFamily="18" charset="0"/>
              </a:rPr>
              <a:t>Account creation and Authorization module</a:t>
            </a:r>
          </a:p>
          <a:p>
            <a:r>
              <a:rPr lang="en-IN" sz="1800" kern="0" dirty="0">
                <a:solidFill>
                  <a:schemeClr val="bg1"/>
                </a:solidFill>
                <a:effectLst/>
                <a:latin typeface="Times New Roman" panose="02020603050405020304" pitchFamily="18" charset="0"/>
                <a:cs typeface="Times New Roman" panose="02020603050405020304" pitchFamily="18" charset="0"/>
              </a:rPr>
              <a:t>Deposit module</a:t>
            </a:r>
          </a:p>
          <a:p>
            <a:r>
              <a:rPr lang="en-IN" sz="1800" kern="0" dirty="0">
                <a:solidFill>
                  <a:schemeClr val="bg1"/>
                </a:solidFill>
                <a:effectLst/>
                <a:latin typeface="Times New Roman" panose="02020603050405020304" pitchFamily="18" charset="0"/>
                <a:cs typeface="Times New Roman" panose="02020603050405020304" pitchFamily="18" charset="0"/>
              </a:rPr>
              <a:t>Withdraw module</a:t>
            </a:r>
            <a:endParaRPr lang="en-IN" sz="1800" dirty="0">
              <a:solidFill>
                <a:schemeClr val="bg1"/>
              </a:solidFill>
              <a:latin typeface="Times New Roman" panose="02020603050405020304" pitchFamily="18" charset="0"/>
              <a:cs typeface="Times New Roman" panose="02020603050405020304" pitchFamily="18" charset="0"/>
            </a:endParaRPr>
          </a:p>
          <a:p>
            <a:r>
              <a:rPr lang="en-IN" sz="1800" kern="0" dirty="0">
                <a:solidFill>
                  <a:schemeClr val="bg1"/>
                </a:solidFill>
                <a:effectLst/>
                <a:latin typeface="Times New Roman" panose="02020603050405020304" pitchFamily="18" charset="0"/>
                <a:cs typeface="Times New Roman" panose="02020603050405020304" pitchFamily="18" charset="0"/>
              </a:rPr>
              <a:t>Loan request module</a:t>
            </a:r>
          </a:p>
          <a:p>
            <a:r>
              <a:rPr lang="en-IN" sz="1800" kern="0" dirty="0">
                <a:solidFill>
                  <a:schemeClr val="bg1"/>
                </a:solidFill>
                <a:effectLst/>
                <a:latin typeface="Times New Roman" panose="02020603050405020304" pitchFamily="18" charset="0"/>
                <a:cs typeface="Times New Roman" panose="02020603050405020304" pitchFamily="18" charset="0"/>
              </a:rPr>
              <a:t>Cheque book request module</a:t>
            </a:r>
            <a:endParaRPr lang="en-IN" sz="1800" dirty="0">
              <a:solidFill>
                <a:schemeClr val="bg1"/>
              </a:solidFill>
              <a:latin typeface="Times New Roman" panose="02020603050405020304" pitchFamily="18" charset="0"/>
              <a:cs typeface="Times New Roman" panose="02020603050405020304" pitchFamily="18" charset="0"/>
            </a:endParaRPr>
          </a:p>
          <a:p>
            <a:r>
              <a:rPr lang="en-IN" sz="1800" kern="0" dirty="0">
                <a:solidFill>
                  <a:schemeClr val="bg1"/>
                </a:solidFill>
                <a:effectLst/>
                <a:latin typeface="Times New Roman" panose="02020603050405020304" pitchFamily="18" charset="0"/>
                <a:cs typeface="Times New Roman" panose="02020603050405020304" pitchFamily="18" charset="0"/>
              </a:rPr>
              <a:t>Transaction module</a:t>
            </a:r>
          </a:p>
          <a:p>
            <a:r>
              <a:rPr lang="en-IN" sz="1800" kern="0" dirty="0">
                <a:solidFill>
                  <a:schemeClr val="bg1"/>
                </a:solidFill>
                <a:effectLst/>
                <a:latin typeface="Times New Roman" panose="02020603050405020304" pitchFamily="18" charset="0"/>
                <a:cs typeface="Times New Roman" panose="02020603050405020304" pitchFamily="18" charset="0"/>
              </a:rPr>
              <a:t>Transfer module</a:t>
            </a:r>
          </a:p>
          <a:p>
            <a:r>
              <a:rPr lang="en-IN" sz="1800" dirty="0">
                <a:solidFill>
                  <a:schemeClr val="bg1"/>
                </a:solidFill>
                <a:latin typeface="Times New Roman" panose="02020603050405020304" pitchFamily="18" charset="0"/>
                <a:cs typeface="Times New Roman" panose="02020603050405020304" pitchFamily="18" charset="0"/>
              </a:rPr>
              <a:t>Testing</a:t>
            </a:r>
          </a:p>
        </p:txBody>
      </p:sp>
    </p:spTree>
    <p:extLst>
      <p:ext uri="{BB962C8B-B14F-4D97-AF65-F5344CB8AC3E}">
        <p14:creationId xmlns:p14="http://schemas.microsoft.com/office/powerpoint/2010/main" val="231989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FEBC-67C8-C4A2-BF5C-461783AC7706}"/>
              </a:ext>
            </a:extLst>
          </p:cNvPr>
          <p:cNvSpPr>
            <a:spLocks noGrp="1"/>
          </p:cNvSpPr>
          <p:nvPr>
            <p:ph type="title"/>
          </p:nvPr>
        </p:nvSpPr>
        <p:spPr>
          <a:xfrm>
            <a:off x="0" y="0"/>
            <a:ext cx="9143999" cy="914100"/>
          </a:xfrm>
        </p:spPr>
        <p:txBody>
          <a:bodyPr/>
          <a:lstStyle/>
          <a:p>
            <a:pPr algn="ctr"/>
            <a:r>
              <a:rPr lang="en-IN" sz="2400" kern="0" dirty="0">
                <a:solidFill>
                  <a:schemeClr val="bg1"/>
                </a:solidFill>
                <a:effectLst/>
                <a:latin typeface="Times New Roman" panose="02020603050405020304" pitchFamily="18" charset="0"/>
                <a:cs typeface="Times New Roman" panose="02020603050405020304" pitchFamily="18" charset="0"/>
              </a:rPr>
              <a:t>Administrator module</a:t>
            </a:r>
            <a:endParaRPr lang="en-IN" dirty="0"/>
          </a:p>
        </p:txBody>
      </p:sp>
      <p:pic>
        <p:nvPicPr>
          <p:cNvPr id="4" name="Picture 3">
            <a:extLst>
              <a:ext uri="{FF2B5EF4-FFF2-40B4-BE49-F238E27FC236}">
                <a16:creationId xmlns:a16="http://schemas.microsoft.com/office/drawing/2014/main" id="{3F695590-D8E5-5086-7E20-E887F251A7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90888"/>
            <a:ext cx="4928134" cy="4652613"/>
          </a:xfrm>
          <a:prstGeom prst="rect">
            <a:avLst/>
          </a:prstGeom>
        </p:spPr>
      </p:pic>
      <p:sp>
        <p:nvSpPr>
          <p:cNvPr id="5" name="TextBox 4">
            <a:extLst>
              <a:ext uri="{FF2B5EF4-FFF2-40B4-BE49-F238E27FC236}">
                <a16:creationId xmlns:a16="http://schemas.microsoft.com/office/drawing/2014/main" id="{78BFCACB-1DCE-3004-387B-D3D4EE9AE9EA}"/>
              </a:ext>
            </a:extLst>
          </p:cNvPr>
          <p:cNvSpPr txBox="1"/>
          <p:nvPr/>
        </p:nvSpPr>
        <p:spPr>
          <a:xfrm>
            <a:off x="5178392" y="1752099"/>
            <a:ext cx="3744227" cy="286232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800" kern="0" dirty="0">
                <a:solidFill>
                  <a:schemeClr val="bg1"/>
                </a:solidFill>
                <a:effectLst/>
                <a:latin typeface="AbhayaLibre"/>
              </a:rPr>
              <a:t>Admin</a:t>
            </a:r>
            <a:r>
              <a:rPr lang="en-US" sz="1800" kern="0" dirty="0">
                <a:solidFill>
                  <a:schemeClr val="bg1"/>
                </a:solidFill>
                <a:effectLst/>
                <a:latin typeface="ChromeSansMM"/>
              </a:rPr>
              <a:t> </a:t>
            </a:r>
            <a:r>
              <a:rPr lang="en-US" sz="1800" kern="0" dirty="0">
                <a:solidFill>
                  <a:schemeClr val="bg1"/>
                </a:solidFill>
                <a:effectLst/>
                <a:latin typeface="AbhayaLibre"/>
              </a:rPr>
              <a:t>can</a:t>
            </a:r>
            <a:r>
              <a:rPr lang="en-US" sz="1800" kern="0" dirty="0">
                <a:solidFill>
                  <a:schemeClr val="bg1"/>
                </a:solidFill>
                <a:effectLst/>
                <a:latin typeface="ChromeSansMM"/>
              </a:rPr>
              <a:t> </a:t>
            </a:r>
            <a:r>
              <a:rPr lang="en-US" sz="1800" kern="0" dirty="0">
                <a:solidFill>
                  <a:schemeClr val="bg1"/>
                </a:solidFill>
                <a:effectLst/>
                <a:latin typeface="AbhayaLibre"/>
              </a:rPr>
              <a:t>activate/deactivate</a:t>
            </a:r>
            <a:r>
              <a:rPr lang="en-US" sz="1800" kern="0" dirty="0">
                <a:solidFill>
                  <a:schemeClr val="bg1"/>
                </a:solidFill>
                <a:effectLst/>
                <a:latin typeface="ChromeSansMM"/>
              </a:rPr>
              <a:t> </a:t>
            </a:r>
            <a:r>
              <a:rPr lang="en-US" sz="1800" kern="0" dirty="0">
                <a:solidFill>
                  <a:schemeClr val="bg1"/>
                </a:solidFill>
                <a:effectLst/>
                <a:latin typeface="AbhayaLibre"/>
              </a:rPr>
              <a:t>user</a:t>
            </a:r>
            <a:r>
              <a:rPr lang="en-US" sz="1800" kern="0" dirty="0">
                <a:solidFill>
                  <a:schemeClr val="bg1"/>
                </a:solidFill>
                <a:effectLst/>
                <a:latin typeface="ChromeSansMM"/>
              </a:rPr>
              <a:t> </a:t>
            </a:r>
            <a:r>
              <a:rPr lang="en-US" sz="1800" kern="0" dirty="0">
                <a:solidFill>
                  <a:schemeClr val="bg1"/>
                </a:solidFill>
                <a:effectLst/>
                <a:latin typeface="AbhayaLibre"/>
              </a:rPr>
              <a:t>account</a:t>
            </a:r>
            <a:r>
              <a:rPr lang="en-US" sz="1800" kern="0" dirty="0">
                <a:solidFill>
                  <a:schemeClr val="bg1"/>
                </a:solidFill>
                <a:effectLst/>
                <a:latin typeface="ChromeSansMM"/>
              </a:rPr>
              <a:t> </a:t>
            </a:r>
            <a:endParaRPr lang="en-US" dirty="0">
              <a:solidFill>
                <a:schemeClr val="bg1"/>
              </a:solidFill>
            </a:endParaRPr>
          </a:p>
          <a:p>
            <a:pPr marL="285750" indent="-285750">
              <a:buClr>
                <a:schemeClr val="bg1"/>
              </a:buClr>
              <a:buFont typeface="Arial" panose="020B0604020202020204" pitchFamily="34" charset="0"/>
              <a:buChar char="•"/>
            </a:pPr>
            <a:r>
              <a:rPr lang="en-US" sz="1800" kern="0" dirty="0">
                <a:solidFill>
                  <a:schemeClr val="bg1"/>
                </a:solidFill>
                <a:effectLst/>
                <a:latin typeface="AbhayaLibre"/>
              </a:rPr>
              <a:t>Admin</a:t>
            </a:r>
            <a:r>
              <a:rPr lang="en-US" sz="1800" kern="0" dirty="0">
                <a:solidFill>
                  <a:schemeClr val="bg1"/>
                </a:solidFill>
                <a:effectLst/>
                <a:latin typeface="ChromeSansMM"/>
              </a:rPr>
              <a:t> </a:t>
            </a:r>
            <a:r>
              <a:rPr lang="en-US" sz="1800" kern="0" dirty="0">
                <a:solidFill>
                  <a:schemeClr val="bg1"/>
                </a:solidFill>
                <a:effectLst/>
                <a:latin typeface="AbhayaLibre"/>
              </a:rPr>
              <a:t>can</a:t>
            </a:r>
            <a:r>
              <a:rPr lang="en-US" sz="1800" kern="0" dirty="0">
                <a:solidFill>
                  <a:schemeClr val="bg1"/>
                </a:solidFill>
                <a:effectLst/>
                <a:latin typeface="ChromeSansMM"/>
              </a:rPr>
              <a:t> </a:t>
            </a:r>
            <a:r>
              <a:rPr lang="en-US" sz="1800" kern="0" dirty="0">
                <a:solidFill>
                  <a:schemeClr val="bg1"/>
                </a:solidFill>
                <a:effectLst/>
                <a:latin typeface="AbhayaLibre"/>
              </a:rPr>
              <a:t>block/approve</a:t>
            </a:r>
            <a:r>
              <a:rPr lang="en-US" sz="1800" kern="0" dirty="0">
                <a:solidFill>
                  <a:schemeClr val="bg1"/>
                </a:solidFill>
                <a:effectLst/>
                <a:latin typeface="ChromeSansMM"/>
              </a:rPr>
              <a:t> </a:t>
            </a:r>
            <a:r>
              <a:rPr lang="en-US" sz="1800" kern="0" dirty="0">
                <a:solidFill>
                  <a:schemeClr val="bg1"/>
                </a:solidFill>
                <a:effectLst/>
                <a:latin typeface="AbhayaLibre"/>
              </a:rPr>
              <a:t>user</a:t>
            </a:r>
            <a:r>
              <a:rPr lang="en-US" sz="1800" kern="0" dirty="0">
                <a:solidFill>
                  <a:schemeClr val="bg1"/>
                </a:solidFill>
                <a:effectLst/>
                <a:latin typeface="ChromeSansMM"/>
              </a:rPr>
              <a:t> </a:t>
            </a:r>
            <a:r>
              <a:rPr lang="en-US" sz="1800" kern="0" dirty="0">
                <a:solidFill>
                  <a:schemeClr val="bg1"/>
                </a:solidFill>
                <a:effectLst/>
                <a:latin typeface="AbhayaLibre"/>
              </a:rPr>
              <a:t>fund transfer. </a:t>
            </a:r>
            <a:endParaRPr lang="en-US" dirty="0">
              <a:solidFill>
                <a:schemeClr val="bg1"/>
              </a:solidFill>
            </a:endParaRPr>
          </a:p>
          <a:p>
            <a:pPr marL="285750" indent="-285750">
              <a:buClr>
                <a:schemeClr val="bg1"/>
              </a:buClr>
              <a:buFont typeface="Arial" panose="020B0604020202020204" pitchFamily="34" charset="0"/>
              <a:buChar char="•"/>
            </a:pPr>
            <a:r>
              <a:rPr lang="en-US" sz="1800" kern="0" dirty="0">
                <a:solidFill>
                  <a:schemeClr val="bg1"/>
                </a:solidFill>
                <a:effectLst/>
                <a:latin typeface="AbhayaLibre"/>
              </a:rPr>
              <a:t>Admin</a:t>
            </a:r>
            <a:r>
              <a:rPr lang="en-US" sz="1800" kern="0" dirty="0">
                <a:solidFill>
                  <a:schemeClr val="bg1"/>
                </a:solidFill>
                <a:effectLst/>
                <a:latin typeface="ChromeSansMM"/>
              </a:rPr>
              <a:t> </a:t>
            </a:r>
            <a:r>
              <a:rPr lang="en-US" sz="1800" kern="0" dirty="0">
                <a:solidFill>
                  <a:schemeClr val="bg1"/>
                </a:solidFill>
                <a:effectLst/>
                <a:latin typeface="AbhayaLibre"/>
              </a:rPr>
              <a:t>can</a:t>
            </a:r>
            <a:r>
              <a:rPr lang="en-US" sz="1800" kern="0" dirty="0">
                <a:solidFill>
                  <a:schemeClr val="bg1"/>
                </a:solidFill>
                <a:effectLst/>
                <a:latin typeface="ChromeSansMM"/>
              </a:rPr>
              <a:t> </a:t>
            </a:r>
            <a:r>
              <a:rPr lang="en-US" sz="1800" kern="0" dirty="0">
                <a:solidFill>
                  <a:schemeClr val="bg1"/>
                </a:solidFill>
                <a:effectLst/>
                <a:latin typeface="AbhayaLibre"/>
              </a:rPr>
              <a:t>cancel/approve</a:t>
            </a:r>
            <a:r>
              <a:rPr lang="en-US" sz="1800" kern="0" dirty="0">
                <a:solidFill>
                  <a:schemeClr val="bg1"/>
                </a:solidFill>
                <a:effectLst/>
                <a:latin typeface="ChromeSansMM"/>
              </a:rPr>
              <a:t> </a:t>
            </a:r>
            <a:r>
              <a:rPr lang="en-US" sz="1800" kern="0" dirty="0">
                <a:solidFill>
                  <a:schemeClr val="bg1"/>
                </a:solidFill>
                <a:effectLst/>
                <a:latin typeface="AbhayaLibre"/>
              </a:rPr>
              <a:t>Checkbook</a:t>
            </a:r>
            <a:r>
              <a:rPr lang="en-US" sz="1800" kern="0" dirty="0">
                <a:solidFill>
                  <a:schemeClr val="bg1"/>
                </a:solidFill>
                <a:effectLst/>
                <a:latin typeface="ChromeSansMM"/>
              </a:rPr>
              <a:t> </a:t>
            </a:r>
            <a:r>
              <a:rPr lang="en-US" sz="1800" kern="0" dirty="0">
                <a:solidFill>
                  <a:schemeClr val="bg1"/>
                </a:solidFill>
                <a:effectLst/>
                <a:latin typeface="AbhayaLibre"/>
              </a:rPr>
              <a:t>and loan</a:t>
            </a:r>
            <a:r>
              <a:rPr lang="en-US" sz="1800" kern="0" dirty="0">
                <a:solidFill>
                  <a:schemeClr val="bg1"/>
                </a:solidFill>
                <a:effectLst/>
                <a:latin typeface="ChromeSansMM"/>
              </a:rPr>
              <a:t> </a:t>
            </a:r>
            <a:r>
              <a:rPr lang="en-US" sz="1800" kern="0" dirty="0">
                <a:solidFill>
                  <a:schemeClr val="bg1"/>
                </a:solidFill>
                <a:effectLst/>
                <a:latin typeface="AbhayaLibre"/>
              </a:rPr>
              <a:t>request. </a:t>
            </a:r>
          </a:p>
          <a:p>
            <a:pPr marL="285750" indent="-285750">
              <a:buClr>
                <a:schemeClr val="bg1"/>
              </a:buClr>
              <a:buFont typeface="Arial" panose="020B0604020202020204" pitchFamily="34" charset="0"/>
              <a:buChar char="•"/>
            </a:pPr>
            <a:r>
              <a:rPr lang="en-US" sz="1800" kern="0" dirty="0">
                <a:solidFill>
                  <a:schemeClr val="bg1"/>
                </a:solidFill>
                <a:effectLst/>
                <a:latin typeface="AbhayaLibre"/>
              </a:rPr>
              <a:t>Admin</a:t>
            </a:r>
            <a:r>
              <a:rPr lang="en-US" sz="1800" kern="0" dirty="0">
                <a:solidFill>
                  <a:schemeClr val="bg1"/>
                </a:solidFill>
                <a:effectLst/>
                <a:latin typeface="ChromeSansMM"/>
              </a:rPr>
              <a:t> </a:t>
            </a:r>
            <a:r>
              <a:rPr lang="en-US" sz="1800" kern="0" dirty="0">
                <a:solidFill>
                  <a:schemeClr val="bg1"/>
                </a:solidFill>
                <a:effectLst/>
                <a:latin typeface="AbhayaLibre"/>
              </a:rPr>
              <a:t>can</a:t>
            </a:r>
            <a:r>
              <a:rPr lang="en-US" sz="1800" kern="0" dirty="0">
                <a:solidFill>
                  <a:schemeClr val="bg1"/>
                </a:solidFill>
                <a:effectLst/>
                <a:latin typeface="ChromeSansMM"/>
              </a:rPr>
              <a:t> </a:t>
            </a:r>
            <a:r>
              <a:rPr lang="en-US" sz="1800" kern="0" dirty="0">
                <a:solidFill>
                  <a:schemeClr val="bg1"/>
                </a:solidFill>
                <a:effectLst/>
                <a:latin typeface="AbhayaLibre"/>
              </a:rPr>
              <a:t>view</a:t>
            </a:r>
            <a:r>
              <a:rPr lang="en-US" sz="1800" kern="0" dirty="0">
                <a:solidFill>
                  <a:schemeClr val="bg1"/>
                </a:solidFill>
                <a:effectLst/>
                <a:latin typeface="ChromeSansMM"/>
              </a:rPr>
              <a:t> </a:t>
            </a:r>
            <a:r>
              <a:rPr lang="en-US" sz="1800" kern="0" dirty="0">
                <a:solidFill>
                  <a:schemeClr val="bg1"/>
                </a:solidFill>
                <a:effectLst/>
                <a:latin typeface="AbhayaLibre"/>
              </a:rPr>
              <a:t>user</a:t>
            </a:r>
            <a:r>
              <a:rPr lang="en-US" sz="1800" kern="0" dirty="0">
                <a:solidFill>
                  <a:schemeClr val="bg1"/>
                </a:solidFill>
                <a:effectLst/>
                <a:latin typeface="ChromeSansMM"/>
              </a:rPr>
              <a:t> </a:t>
            </a:r>
            <a:r>
              <a:rPr lang="en-US" sz="1800" kern="0" dirty="0">
                <a:solidFill>
                  <a:schemeClr val="bg1"/>
                </a:solidFill>
                <a:effectLst/>
                <a:latin typeface="AbhayaLibre"/>
              </a:rPr>
              <a:t>transaction</a:t>
            </a:r>
            <a:r>
              <a:rPr lang="en-US" sz="1800" kern="0" dirty="0">
                <a:solidFill>
                  <a:schemeClr val="bg1"/>
                </a:solidFill>
                <a:effectLst/>
                <a:latin typeface="ChromeSansMM"/>
              </a:rPr>
              <a:t> </a:t>
            </a:r>
            <a:r>
              <a:rPr lang="en-US" sz="1800" kern="0" dirty="0">
                <a:solidFill>
                  <a:schemeClr val="bg1"/>
                </a:solidFill>
                <a:effectLst/>
                <a:latin typeface="AbhayaLibre"/>
              </a:rPr>
              <a:t>history.</a:t>
            </a:r>
          </a:p>
          <a:p>
            <a:pPr marL="285750" indent="-285750">
              <a:buClr>
                <a:schemeClr val="bg1"/>
              </a:buClr>
              <a:buFont typeface="Arial" panose="020B0604020202020204" pitchFamily="34" charset="0"/>
              <a:buChar char="•"/>
            </a:pPr>
            <a:r>
              <a:rPr lang="en-US" sz="1800" dirty="0">
                <a:solidFill>
                  <a:schemeClr val="bg1"/>
                </a:solidFill>
                <a:latin typeface="AbhayaLibre"/>
              </a:rPr>
              <a:t>Admin can download transaction history.</a:t>
            </a:r>
            <a:endParaRPr lang="en-IN" dirty="0">
              <a:solidFill>
                <a:schemeClr val="bg1"/>
              </a:solidFill>
            </a:endParaRPr>
          </a:p>
        </p:txBody>
      </p:sp>
      <p:sp>
        <p:nvSpPr>
          <p:cNvPr id="6" name="TextBox 5">
            <a:extLst>
              <a:ext uri="{FF2B5EF4-FFF2-40B4-BE49-F238E27FC236}">
                <a16:creationId xmlns:a16="http://schemas.microsoft.com/office/drawing/2014/main" id="{0BEA4E0C-74EC-3404-B964-7019E7686906}"/>
              </a:ext>
            </a:extLst>
          </p:cNvPr>
          <p:cNvSpPr txBox="1"/>
          <p:nvPr/>
        </p:nvSpPr>
        <p:spPr>
          <a:xfrm>
            <a:off x="5178392" y="914100"/>
            <a:ext cx="3965607" cy="523220"/>
          </a:xfrm>
          <a:prstGeom prst="rect">
            <a:avLst/>
          </a:prstGeom>
          <a:noFill/>
        </p:spPr>
        <p:txBody>
          <a:bodyPr wrap="square" rtlCol="0">
            <a:spAutoFit/>
          </a:bodyPr>
          <a:lstStyle/>
          <a:p>
            <a:pPr algn="ctr"/>
            <a:r>
              <a:rPr lang="en-IN" sz="2800" b="1" kern="0" dirty="0">
                <a:solidFill>
                  <a:schemeClr val="bg1"/>
                </a:solidFill>
                <a:effectLst/>
                <a:latin typeface="LibreBaskerville-Bold"/>
              </a:rPr>
              <a:t>Functions</a:t>
            </a:r>
            <a:r>
              <a:rPr lang="en-IN" sz="2800" kern="0" dirty="0">
                <a:solidFill>
                  <a:schemeClr val="bg1"/>
                </a:solidFill>
                <a:effectLst/>
                <a:latin typeface="ChromeSansMM"/>
              </a:rPr>
              <a:t> </a:t>
            </a:r>
            <a:r>
              <a:rPr lang="en-IN" sz="2800" b="1" kern="0" dirty="0">
                <a:solidFill>
                  <a:schemeClr val="bg1"/>
                </a:solidFill>
                <a:effectLst/>
                <a:latin typeface="LibreBaskerville-Bold"/>
              </a:rPr>
              <a:t>of</a:t>
            </a:r>
            <a:r>
              <a:rPr lang="en-IN" sz="2800" kern="0" dirty="0">
                <a:solidFill>
                  <a:schemeClr val="bg1"/>
                </a:solidFill>
                <a:effectLst/>
                <a:latin typeface="ChromeSansMM"/>
              </a:rPr>
              <a:t> </a:t>
            </a:r>
            <a:r>
              <a:rPr lang="en-IN" sz="2800" b="1" kern="0" dirty="0">
                <a:solidFill>
                  <a:schemeClr val="bg1"/>
                </a:solidFill>
                <a:effectLst/>
                <a:latin typeface="LibreBaskerville-Bold"/>
              </a:rPr>
              <a:t>Admin</a:t>
            </a:r>
            <a:endParaRPr lang="en-IN" sz="2800" dirty="0">
              <a:solidFill>
                <a:schemeClr val="bg1"/>
              </a:solidFill>
            </a:endParaRPr>
          </a:p>
        </p:txBody>
      </p:sp>
    </p:spTree>
    <p:extLst>
      <p:ext uri="{BB962C8B-B14F-4D97-AF65-F5344CB8AC3E}">
        <p14:creationId xmlns:p14="http://schemas.microsoft.com/office/powerpoint/2010/main" val="7981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0" y="0"/>
            <a:ext cx="91440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800" b="1" kern="0" dirty="0">
                <a:solidFill>
                  <a:schemeClr val="bg1"/>
                </a:solidFill>
                <a:effectLst/>
                <a:latin typeface="Times New Roman" panose="02020603050405020304" pitchFamily="18" charset="0"/>
                <a:cs typeface="Times New Roman" panose="02020603050405020304" pitchFamily="18" charset="0"/>
              </a:rPr>
              <a:t>REGISTRATION</a:t>
            </a:r>
            <a:r>
              <a:rPr lang="en-IN" sz="2800" kern="0" dirty="0">
                <a:solidFill>
                  <a:schemeClr val="bg1"/>
                </a:solidFill>
                <a:effectLst/>
                <a:latin typeface="ChromeSansMM"/>
              </a:rPr>
              <a:t> </a:t>
            </a:r>
            <a:r>
              <a:rPr lang="en-IN" sz="2800" b="1" kern="0" dirty="0">
                <a:solidFill>
                  <a:schemeClr val="bg1"/>
                </a:solidFill>
                <a:effectLst/>
                <a:latin typeface="LibreBaskerville-Bold"/>
              </a:rPr>
              <a:t>AND</a:t>
            </a:r>
            <a:r>
              <a:rPr lang="en-IN" sz="2800" kern="0" dirty="0">
                <a:solidFill>
                  <a:schemeClr val="bg1"/>
                </a:solidFill>
                <a:effectLst/>
                <a:latin typeface="ChromeSansMM"/>
              </a:rPr>
              <a:t> </a:t>
            </a:r>
            <a:r>
              <a:rPr lang="en-IN" sz="2800" b="1" kern="0" dirty="0">
                <a:solidFill>
                  <a:schemeClr val="bg1"/>
                </a:solidFill>
                <a:effectLst/>
                <a:latin typeface="LibreBaskerville-Bold"/>
              </a:rPr>
              <a:t>LOGIN MODULE</a:t>
            </a:r>
            <a:endParaRPr sz="2800" dirty="0">
              <a:solidFill>
                <a:schemeClr val="bg1"/>
              </a:solidFill>
            </a:endParaRPr>
          </a:p>
        </p:txBody>
      </p:sp>
      <p:sp>
        <p:nvSpPr>
          <p:cNvPr id="179" name="Google Shape;179;p20"/>
          <p:cNvSpPr txBox="1">
            <a:spLocks noGrp="1"/>
          </p:cNvSpPr>
          <p:nvPr>
            <p:ph type="body" idx="1"/>
          </p:nvPr>
        </p:nvSpPr>
        <p:spPr>
          <a:xfrm>
            <a:off x="322446" y="679701"/>
            <a:ext cx="8499107" cy="3784097"/>
          </a:xfrm>
          <a:prstGeom prst="rect">
            <a:avLst/>
          </a:prstGeom>
        </p:spPr>
        <p:txBody>
          <a:bodyPr spcFirstLastPara="1" wrap="square" lIns="91425" tIns="91425" rIns="91425" bIns="91425" anchor="t" anchorCtr="0">
            <a:noAutofit/>
          </a:bodyPr>
          <a:lstStyle/>
          <a:p>
            <a:pPr marL="285750" indent="-285750">
              <a:lnSpc>
                <a:spcPct val="150000"/>
              </a:lnSpc>
              <a:spcAft>
                <a:spcPts val="1200"/>
              </a:spcAft>
            </a:pPr>
            <a:r>
              <a:rPr lang="en-IN" sz="1600" b="1" i="0" dirty="0">
                <a:effectLst/>
                <a:latin typeface="Times New Roman" panose="02020603050405020304" pitchFamily="18" charset="0"/>
                <a:cs typeface="Times New Roman" panose="02020603050405020304" pitchFamily="18" charset="0"/>
              </a:rPr>
              <a:t>User Information Gathering:</a:t>
            </a:r>
            <a:r>
              <a:rPr lang="en-IN" sz="1600" b="0" i="0" dirty="0">
                <a:solidFill>
                  <a:srgbClr val="D1D5DB"/>
                </a:solidFill>
                <a:effectLst/>
                <a:latin typeface="Times New Roman" panose="02020603050405020304" pitchFamily="18" charset="0"/>
                <a:cs typeface="Times New Roman" panose="02020603050405020304" pitchFamily="18" charset="0"/>
              </a:rPr>
              <a:t> </a:t>
            </a:r>
            <a:r>
              <a:rPr lang="en-US" sz="1600" b="0" i="0" dirty="0">
                <a:solidFill>
                  <a:srgbClr val="D1D5DB"/>
                </a:solidFill>
                <a:effectLst/>
                <a:latin typeface="Times New Roman" panose="02020603050405020304" pitchFamily="18" charset="0"/>
                <a:cs typeface="Times New Roman" panose="02020603050405020304" pitchFamily="18" charset="0"/>
              </a:rPr>
              <a:t>The module should collect essential user information, such as name, contact details, date of birth etc.</a:t>
            </a:r>
          </a:p>
          <a:p>
            <a:pPr marL="285750" indent="-285750">
              <a:lnSpc>
                <a:spcPct val="150000"/>
              </a:lnSpc>
              <a:spcAft>
                <a:spcPts val="1200"/>
              </a:spcAft>
            </a:pPr>
            <a:r>
              <a:rPr lang="en-US" sz="1600" b="1" i="0" dirty="0">
                <a:effectLst/>
                <a:latin typeface="Times New Roman" panose="02020603050405020304" pitchFamily="18" charset="0"/>
                <a:cs typeface="Times New Roman" panose="02020603050405020304" pitchFamily="18" charset="0"/>
              </a:rPr>
              <a:t>Username and Password Creation:</a:t>
            </a:r>
            <a:r>
              <a:rPr lang="en-US" sz="1600" b="0" i="0" dirty="0">
                <a:solidFill>
                  <a:srgbClr val="D1D5DB"/>
                </a:solidFill>
                <a:effectLst/>
                <a:latin typeface="Times New Roman" panose="02020603050405020304" pitchFamily="18" charset="0"/>
                <a:cs typeface="Times New Roman" panose="02020603050405020304" pitchFamily="18" charset="0"/>
              </a:rPr>
              <a:t> Users should be prompted to create a unique username and a strong, secure password during registration.</a:t>
            </a:r>
            <a:endParaRPr lang="en-US" sz="1600" dirty="0">
              <a:solidFill>
                <a:srgbClr val="D1D5DB"/>
              </a:solidFill>
              <a:latin typeface="Times New Roman" panose="02020603050405020304" pitchFamily="18" charset="0"/>
              <a:cs typeface="Times New Roman" panose="02020603050405020304" pitchFamily="18" charset="0"/>
            </a:endParaRPr>
          </a:p>
          <a:p>
            <a:pPr marL="285750" indent="-285750">
              <a:lnSpc>
                <a:spcPct val="150000"/>
              </a:lnSpc>
              <a:spcAft>
                <a:spcPts val="1200"/>
              </a:spcAft>
            </a:pPr>
            <a:r>
              <a:rPr lang="en-IN" sz="1600" b="1" i="0" dirty="0">
                <a:effectLst/>
                <a:latin typeface="Times New Roman" panose="02020603050405020304" pitchFamily="18" charset="0"/>
                <a:cs typeface="Times New Roman" panose="02020603050405020304" pitchFamily="18" charset="0"/>
              </a:rPr>
              <a:t>Email Verification:</a:t>
            </a:r>
            <a:r>
              <a:rPr lang="en-IN" sz="1600" b="0" i="0" dirty="0">
                <a:solidFill>
                  <a:srgbClr val="D1D5DB"/>
                </a:solidFill>
                <a:effectLst/>
                <a:latin typeface="Times New Roman" panose="02020603050405020304" pitchFamily="18" charset="0"/>
                <a:cs typeface="Times New Roman" panose="02020603050405020304" pitchFamily="18" charset="0"/>
              </a:rPr>
              <a:t> Implement an email</a:t>
            </a:r>
            <a:r>
              <a:rPr lang="en-US" sz="1600" b="0" i="0" dirty="0">
                <a:solidFill>
                  <a:srgbClr val="D1D5DB"/>
                </a:solidFill>
                <a:effectLst/>
                <a:latin typeface="Times New Roman" panose="02020603050405020304" pitchFamily="18" charset="0"/>
                <a:cs typeface="Times New Roman" panose="02020603050405020304" pitchFamily="18" charset="0"/>
              </a:rPr>
              <a:t> of an user should be unique.</a:t>
            </a:r>
          </a:p>
          <a:p>
            <a:pPr marL="285750" indent="-285750">
              <a:lnSpc>
                <a:spcPct val="150000"/>
              </a:lnSpc>
              <a:spcAft>
                <a:spcPts val="1200"/>
              </a:spcAft>
            </a:pPr>
            <a:r>
              <a:rPr lang="en-US" sz="1600" b="1" i="0" dirty="0">
                <a:effectLst/>
                <a:latin typeface="Times New Roman" panose="02020603050405020304" pitchFamily="18" charset="0"/>
                <a:cs typeface="Times New Roman" panose="02020603050405020304" pitchFamily="18" charset="0"/>
              </a:rPr>
              <a:t>Document Upload:</a:t>
            </a:r>
            <a:r>
              <a:rPr lang="en-US" sz="1600" b="0" i="0" dirty="0">
                <a:solidFill>
                  <a:srgbClr val="D1D5DB"/>
                </a:solidFill>
                <a:effectLst/>
                <a:latin typeface="Times New Roman" panose="02020603050405020304" pitchFamily="18" charset="0"/>
                <a:cs typeface="Times New Roman" panose="02020603050405020304" pitchFamily="18" charset="0"/>
              </a:rPr>
              <a:t> If required, enable users to upload identification documents securely. This is crucial for identity verification and regulatory compliance.</a:t>
            </a:r>
          </a:p>
          <a:p>
            <a:pPr marL="285750" indent="-285750">
              <a:lnSpc>
                <a:spcPct val="150000"/>
              </a:lnSpc>
              <a:spcAft>
                <a:spcPts val="1200"/>
              </a:spcAft>
            </a:pPr>
            <a:r>
              <a:rPr lang="en-US" sz="1600" b="1" i="0" dirty="0">
                <a:effectLst/>
                <a:latin typeface="Times New Roman" panose="02020603050405020304" pitchFamily="18" charset="0"/>
                <a:cs typeface="Times New Roman" panose="02020603050405020304" pitchFamily="18" charset="0"/>
              </a:rPr>
              <a:t>Validation and Error Handling:</a:t>
            </a:r>
            <a:r>
              <a:rPr lang="en-US" sz="1600" b="0" i="0" dirty="0">
                <a:solidFill>
                  <a:srgbClr val="D1D5DB"/>
                </a:solidFill>
                <a:effectLst/>
                <a:latin typeface="Times New Roman" panose="02020603050405020304" pitchFamily="18" charset="0"/>
                <a:cs typeface="Times New Roman" panose="02020603050405020304" pitchFamily="18" charset="0"/>
              </a:rPr>
              <a:t> Implement validation checks to ensure that user input is accurate and complete.</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100482-7E8B-AE50-7D3D-F38EF418AC45}"/>
              </a:ext>
            </a:extLst>
          </p:cNvPr>
          <p:cNvPicPr>
            <a:picLocks noChangeAspect="1"/>
          </p:cNvPicPr>
          <p:nvPr/>
        </p:nvPicPr>
        <p:blipFill>
          <a:blip r:embed="rId2"/>
          <a:stretch>
            <a:fillRect/>
          </a:stretch>
        </p:blipFill>
        <p:spPr>
          <a:xfrm>
            <a:off x="-109" y="0"/>
            <a:ext cx="4860867" cy="5143500"/>
          </a:xfrm>
          <a:prstGeom prst="rect">
            <a:avLst/>
          </a:prstGeom>
        </p:spPr>
      </p:pic>
      <p:pic>
        <p:nvPicPr>
          <p:cNvPr id="5" name="Picture 4">
            <a:extLst>
              <a:ext uri="{FF2B5EF4-FFF2-40B4-BE49-F238E27FC236}">
                <a16:creationId xmlns:a16="http://schemas.microsoft.com/office/drawing/2014/main" id="{8151141C-FB36-E138-3AC2-BC9F98F6A14F}"/>
              </a:ext>
            </a:extLst>
          </p:cNvPr>
          <p:cNvPicPr>
            <a:picLocks noChangeAspect="1"/>
          </p:cNvPicPr>
          <p:nvPr/>
        </p:nvPicPr>
        <p:blipFill>
          <a:blip r:embed="rId3"/>
          <a:stretch>
            <a:fillRect/>
          </a:stretch>
        </p:blipFill>
        <p:spPr>
          <a:xfrm>
            <a:off x="4860758" y="1"/>
            <a:ext cx="4283242" cy="5143500"/>
          </a:xfrm>
          <a:prstGeom prst="rect">
            <a:avLst/>
          </a:prstGeom>
        </p:spPr>
      </p:pic>
    </p:spTree>
    <p:extLst>
      <p:ext uri="{BB962C8B-B14F-4D97-AF65-F5344CB8AC3E}">
        <p14:creationId xmlns:p14="http://schemas.microsoft.com/office/powerpoint/2010/main" val="1546681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520A83-7241-73F8-AE1F-C3C4EAB0E33F}"/>
              </a:ext>
            </a:extLst>
          </p:cNvPr>
          <p:cNvPicPr>
            <a:picLocks noChangeAspect="1"/>
          </p:cNvPicPr>
          <p:nvPr/>
        </p:nvPicPr>
        <p:blipFill>
          <a:blip r:embed="rId2"/>
          <a:stretch>
            <a:fillRect/>
          </a:stretch>
        </p:blipFill>
        <p:spPr>
          <a:xfrm>
            <a:off x="0" y="61"/>
            <a:ext cx="9144000" cy="5143439"/>
          </a:xfrm>
          <a:prstGeom prst="rect">
            <a:avLst/>
          </a:prstGeom>
        </p:spPr>
      </p:pic>
    </p:spTree>
    <p:extLst>
      <p:ext uri="{BB962C8B-B14F-4D97-AF65-F5344CB8AC3E}">
        <p14:creationId xmlns:p14="http://schemas.microsoft.com/office/powerpoint/2010/main" val="304798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264DF-FE2B-E5EF-C0A8-05D6EFF1F75F}"/>
              </a:ext>
            </a:extLst>
          </p:cNvPr>
          <p:cNvPicPr>
            <a:picLocks noChangeAspect="1"/>
          </p:cNvPicPr>
          <p:nvPr/>
        </p:nvPicPr>
        <p:blipFill>
          <a:blip r:embed="rId2"/>
          <a:stretch>
            <a:fillRect/>
          </a:stretch>
        </p:blipFill>
        <p:spPr>
          <a:xfrm>
            <a:off x="1" y="0"/>
            <a:ext cx="4860757" cy="5143500"/>
          </a:xfrm>
          <a:prstGeom prst="rect">
            <a:avLst/>
          </a:prstGeom>
        </p:spPr>
      </p:pic>
      <p:pic>
        <p:nvPicPr>
          <p:cNvPr id="7" name="Picture 6">
            <a:extLst>
              <a:ext uri="{FF2B5EF4-FFF2-40B4-BE49-F238E27FC236}">
                <a16:creationId xmlns:a16="http://schemas.microsoft.com/office/drawing/2014/main" id="{61DC0D66-6B6B-8338-7C2B-2E632D44CA31}"/>
              </a:ext>
            </a:extLst>
          </p:cNvPr>
          <p:cNvPicPr>
            <a:picLocks noChangeAspect="1"/>
          </p:cNvPicPr>
          <p:nvPr/>
        </p:nvPicPr>
        <p:blipFill>
          <a:blip r:embed="rId3"/>
          <a:stretch>
            <a:fillRect/>
          </a:stretch>
        </p:blipFill>
        <p:spPr>
          <a:xfrm>
            <a:off x="4860758" y="0"/>
            <a:ext cx="4283242" cy="5143500"/>
          </a:xfrm>
          <a:prstGeom prst="rect">
            <a:avLst/>
          </a:prstGeom>
        </p:spPr>
      </p:pic>
    </p:spTree>
    <p:extLst>
      <p:ext uri="{BB962C8B-B14F-4D97-AF65-F5344CB8AC3E}">
        <p14:creationId xmlns:p14="http://schemas.microsoft.com/office/powerpoint/2010/main" val="3603655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b="1" dirty="0"/>
              <a:t>Group Members:</a:t>
            </a:r>
            <a:endParaRPr sz="2700" b="1" dirty="0"/>
          </a:p>
        </p:txBody>
      </p:sp>
      <p:sp>
        <p:nvSpPr>
          <p:cNvPr id="141" name="Google Shape;141;p14"/>
          <p:cNvSpPr txBox="1">
            <a:spLocks noGrp="1"/>
          </p:cNvSpPr>
          <p:nvPr>
            <p:ph type="body" idx="1"/>
          </p:nvPr>
        </p:nvSpPr>
        <p:spPr>
          <a:xfrm>
            <a:off x="1297500" y="1199450"/>
            <a:ext cx="7038900" cy="32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dirty="0">
                <a:latin typeface="Times New Roman" panose="02020603050405020304" pitchFamily="18" charset="0"/>
                <a:ea typeface="Arial"/>
                <a:cs typeface="Times New Roman" panose="02020603050405020304" pitchFamily="18" charset="0"/>
                <a:sym typeface="Arial"/>
              </a:rPr>
              <a:t>Name:</a:t>
            </a:r>
            <a:endParaRPr sz="1900" b="1" dirty="0">
              <a:latin typeface="Times New Roman" panose="02020603050405020304" pitchFamily="18" charset="0"/>
              <a:ea typeface="Arial"/>
              <a:cs typeface="Times New Roman" panose="02020603050405020304" pitchFamily="18" charset="0"/>
              <a:sym typeface="Arial"/>
            </a:endParaRPr>
          </a:p>
          <a:p>
            <a:pPr marL="457200" lvl="0" indent="-349250" algn="l" rtl="0">
              <a:spcBef>
                <a:spcPts val="1200"/>
              </a:spcBef>
              <a:spcAft>
                <a:spcPts val="0"/>
              </a:spcAft>
              <a:buSzPts val="1900"/>
              <a:buFont typeface="Arial"/>
              <a:buAutoNum type="arabicPeriod"/>
            </a:pPr>
            <a:r>
              <a:rPr lang="en-GB" sz="1900" dirty="0">
                <a:latin typeface="Times New Roman" panose="02020603050405020304" pitchFamily="18" charset="0"/>
                <a:ea typeface="Arial"/>
                <a:cs typeface="Times New Roman" panose="02020603050405020304" pitchFamily="18" charset="0"/>
                <a:sym typeface="Arial"/>
              </a:rPr>
              <a:t>RITWIK TRIPATHI  - 2567382</a:t>
            </a:r>
            <a:endParaRPr sz="1900" dirty="0">
              <a:latin typeface="Times New Roman" panose="02020603050405020304" pitchFamily="18" charset="0"/>
              <a:ea typeface="Arial"/>
              <a:cs typeface="Times New Roman" panose="02020603050405020304" pitchFamily="18" charset="0"/>
              <a:sym typeface="Arial"/>
            </a:endParaRPr>
          </a:p>
          <a:p>
            <a:pPr marL="457200" lvl="0" indent="-349250" algn="l" rtl="0">
              <a:spcBef>
                <a:spcPts val="0"/>
              </a:spcBef>
              <a:spcAft>
                <a:spcPts val="0"/>
              </a:spcAft>
              <a:buSzPts val="1900"/>
              <a:buFont typeface="Arial"/>
              <a:buAutoNum type="arabicPeriod"/>
            </a:pPr>
            <a:r>
              <a:rPr lang="en-GB" sz="1900" dirty="0">
                <a:latin typeface="Times New Roman" panose="02020603050405020304" pitchFamily="18" charset="0"/>
                <a:ea typeface="Arial"/>
                <a:cs typeface="Times New Roman" panose="02020603050405020304" pitchFamily="18" charset="0"/>
                <a:sym typeface="Arial"/>
              </a:rPr>
              <a:t>SAGAM MOUNIKA - 2567022</a:t>
            </a:r>
            <a:endParaRPr sz="1900" dirty="0">
              <a:latin typeface="Times New Roman" panose="02020603050405020304" pitchFamily="18" charset="0"/>
              <a:ea typeface="Arial"/>
              <a:cs typeface="Times New Roman" panose="02020603050405020304" pitchFamily="18" charset="0"/>
              <a:sym typeface="Arial"/>
            </a:endParaRPr>
          </a:p>
          <a:p>
            <a:pPr marL="457200" lvl="0" indent="-349250" algn="l" rtl="0">
              <a:spcBef>
                <a:spcPts val="0"/>
              </a:spcBef>
              <a:spcAft>
                <a:spcPts val="0"/>
              </a:spcAft>
              <a:buSzPts val="1900"/>
              <a:buFont typeface="Arial"/>
              <a:buAutoNum type="arabicPeriod"/>
            </a:pPr>
            <a:r>
              <a:rPr lang="en-GB" sz="1900" dirty="0">
                <a:latin typeface="Times New Roman" panose="02020603050405020304" pitchFamily="18" charset="0"/>
                <a:ea typeface="Arial"/>
                <a:cs typeface="Times New Roman" panose="02020603050405020304" pitchFamily="18" charset="0"/>
                <a:sym typeface="Arial"/>
              </a:rPr>
              <a:t>VISHWA R - 2569262</a:t>
            </a:r>
            <a:endParaRPr sz="1900" dirty="0">
              <a:latin typeface="Times New Roman" panose="02020603050405020304" pitchFamily="18" charset="0"/>
              <a:ea typeface="Arial"/>
              <a:cs typeface="Times New Roman" panose="02020603050405020304" pitchFamily="18" charset="0"/>
              <a:sym typeface="Arial"/>
            </a:endParaRPr>
          </a:p>
          <a:p>
            <a:pPr marL="457200" lvl="0" indent="-349250" algn="l" rtl="0">
              <a:spcBef>
                <a:spcPts val="0"/>
              </a:spcBef>
              <a:spcAft>
                <a:spcPts val="0"/>
              </a:spcAft>
              <a:buSzPts val="1900"/>
              <a:buFont typeface="Arial"/>
              <a:buAutoNum type="arabicPeriod"/>
            </a:pPr>
            <a:r>
              <a:rPr lang="en-GB" sz="1900" dirty="0">
                <a:latin typeface="Times New Roman" panose="02020603050405020304" pitchFamily="18" charset="0"/>
                <a:ea typeface="Arial"/>
                <a:cs typeface="Times New Roman" panose="02020603050405020304" pitchFamily="18" charset="0"/>
                <a:sym typeface="Arial"/>
              </a:rPr>
              <a:t>BOMPELLY VENKATESH - 2567385</a:t>
            </a:r>
            <a:endParaRPr sz="1900" dirty="0">
              <a:latin typeface="Times New Roman" panose="02020603050405020304" pitchFamily="18" charset="0"/>
              <a:ea typeface="Arial"/>
              <a:cs typeface="Times New Roman" panose="02020603050405020304" pitchFamily="18" charset="0"/>
              <a:sym typeface="Arial"/>
            </a:endParaRPr>
          </a:p>
          <a:p>
            <a:pPr marL="457200" lvl="0" indent="-349250" algn="l" rtl="0">
              <a:spcBef>
                <a:spcPts val="0"/>
              </a:spcBef>
              <a:spcAft>
                <a:spcPts val="0"/>
              </a:spcAft>
              <a:buSzPts val="1900"/>
              <a:buFont typeface="Arial"/>
              <a:buAutoNum type="arabicPeriod"/>
            </a:pPr>
            <a:r>
              <a:rPr lang="en-GB" sz="1900" dirty="0">
                <a:latin typeface="Times New Roman" panose="02020603050405020304" pitchFamily="18" charset="0"/>
                <a:ea typeface="Arial"/>
                <a:cs typeface="Times New Roman" panose="02020603050405020304" pitchFamily="18" charset="0"/>
                <a:sym typeface="Arial"/>
              </a:rPr>
              <a:t>DONTHI ARUN - 2569231</a:t>
            </a:r>
            <a:endParaRPr sz="1900" dirty="0">
              <a:latin typeface="Times New Roman" panose="02020603050405020304" pitchFamily="18" charset="0"/>
              <a:ea typeface="Arial"/>
              <a:cs typeface="Times New Roman" panose="02020603050405020304" pitchFamily="18" charset="0"/>
              <a:sym typeface="Arial"/>
            </a:endParaRPr>
          </a:p>
          <a:p>
            <a:pPr marL="457200" lvl="0" indent="-349250" algn="l" rtl="0">
              <a:spcBef>
                <a:spcPts val="0"/>
              </a:spcBef>
              <a:spcAft>
                <a:spcPts val="0"/>
              </a:spcAft>
              <a:buSzPts val="1900"/>
              <a:buFont typeface="Arial"/>
              <a:buAutoNum type="arabicPeriod"/>
            </a:pPr>
            <a:r>
              <a:rPr lang="en-GB" sz="1900" dirty="0">
                <a:latin typeface="Times New Roman" panose="02020603050405020304" pitchFamily="18" charset="0"/>
                <a:ea typeface="Arial"/>
                <a:cs typeface="Times New Roman" panose="02020603050405020304" pitchFamily="18" charset="0"/>
                <a:sym typeface="Arial"/>
              </a:rPr>
              <a:t>GARIMA SHARMA - 2567395</a:t>
            </a:r>
            <a:endParaRPr sz="1900" dirty="0">
              <a:latin typeface="Times New Roman" panose="02020603050405020304" pitchFamily="18" charset="0"/>
              <a:ea typeface="Arial"/>
              <a:cs typeface="Times New Roman" panose="02020603050405020304" pitchFamily="18" charset="0"/>
              <a:sym typeface="Arial"/>
            </a:endParaRPr>
          </a:p>
          <a:p>
            <a:pPr marL="457200" lvl="0" indent="-349250" algn="l" rtl="0">
              <a:spcBef>
                <a:spcPts val="0"/>
              </a:spcBef>
              <a:spcAft>
                <a:spcPts val="0"/>
              </a:spcAft>
              <a:buSzPts val="1900"/>
              <a:buFont typeface="Arial"/>
              <a:buAutoNum type="arabicPeriod"/>
            </a:pPr>
            <a:r>
              <a:rPr lang="en-GB" sz="1900" dirty="0">
                <a:latin typeface="Times New Roman" panose="02020603050405020304" pitchFamily="18" charset="0"/>
                <a:ea typeface="Arial"/>
                <a:cs typeface="Times New Roman" panose="02020603050405020304" pitchFamily="18" charset="0"/>
                <a:sym typeface="Arial"/>
              </a:rPr>
              <a:t>LANKA SAIRAM - 2568596</a:t>
            </a:r>
            <a:endParaRPr sz="1900" dirty="0">
              <a:latin typeface="Times New Roman" panose="02020603050405020304" pitchFamily="18" charset="0"/>
              <a:ea typeface="Arial"/>
              <a:cs typeface="Times New Roman" panose="02020603050405020304" pitchFamily="18" charset="0"/>
              <a:sym typeface="Arial"/>
            </a:endParaRPr>
          </a:p>
          <a:p>
            <a:pPr marL="457200" lvl="0" indent="-349250" algn="l" rtl="0">
              <a:spcBef>
                <a:spcPts val="0"/>
              </a:spcBef>
              <a:spcAft>
                <a:spcPts val="0"/>
              </a:spcAft>
              <a:buSzPts val="1900"/>
              <a:buFont typeface="Arial"/>
              <a:buAutoNum type="arabicPeriod"/>
            </a:pPr>
            <a:r>
              <a:rPr lang="en-GB" sz="1900" dirty="0">
                <a:latin typeface="Times New Roman" panose="02020603050405020304" pitchFamily="18" charset="0"/>
                <a:ea typeface="Arial"/>
                <a:cs typeface="Times New Roman" panose="02020603050405020304" pitchFamily="18" charset="0"/>
                <a:sym typeface="Arial"/>
              </a:rPr>
              <a:t>LIPSA NAYAK - 2569171</a:t>
            </a:r>
            <a:endParaRPr sz="1900" dirty="0">
              <a:latin typeface="Times New Roman" panose="02020603050405020304" pitchFamily="18" charset="0"/>
              <a:ea typeface="Arial"/>
              <a:cs typeface="Times New Roman" panose="02020603050405020304" pitchFamily="18" charset="0"/>
              <a:sym typeface="Arial"/>
            </a:endParaRPr>
          </a:p>
          <a:p>
            <a:pPr marL="457200" lvl="0" indent="-349250" algn="l" rtl="0">
              <a:spcBef>
                <a:spcPts val="0"/>
              </a:spcBef>
              <a:spcAft>
                <a:spcPts val="0"/>
              </a:spcAft>
              <a:buSzPts val="1900"/>
              <a:buFont typeface="Arial"/>
              <a:buAutoNum type="arabicPeriod"/>
            </a:pPr>
            <a:r>
              <a:rPr lang="en-GB" sz="1900" dirty="0">
                <a:latin typeface="Times New Roman" panose="02020603050405020304" pitchFamily="18" charset="0"/>
                <a:ea typeface="Arial"/>
                <a:cs typeface="Times New Roman" panose="02020603050405020304" pitchFamily="18" charset="0"/>
                <a:sym typeface="Arial"/>
              </a:rPr>
              <a:t>MADDIKE THIRUNATHAREDDY -2566820</a:t>
            </a:r>
            <a:endParaRPr sz="1900" dirty="0">
              <a:latin typeface="Times New Roman" panose="02020603050405020304" pitchFamily="18" charset="0"/>
              <a:ea typeface="Arial"/>
              <a:cs typeface="Times New Roman" panose="02020603050405020304" pitchFamily="18" charset="0"/>
              <a:sym typeface="Arial"/>
            </a:endParaRPr>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4E49E3-32DE-5758-E9D4-4B9CF0BDC2B9}"/>
              </a:ext>
            </a:extLst>
          </p:cNvPr>
          <p:cNvSpPr txBox="1"/>
          <p:nvPr/>
        </p:nvSpPr>
        <p:spPr>
          <a:xfrm>
            <a:off x="0" y="0"/>
            <a:ext cx="9144000" cy="461665"/>
          </a:xfrm>
          <a:prstGeom prst="rect">
            <a:avLst/>
          </a:prstGeom>
          <a:noFill/>
        </p:spPr>
        <p:txBody>
          <a:bodyPr wrap="square">
            <a:spAutoFit/>
          </a:bodyPr>
          <a:lstStyle/>
          <a:p>
            <a:pPr algn="ctr"/>
            <a:r>
              <a:rPr lang="en-IN" sz="2400" kern="0" dirty="0">
                <a:solidFill>
                  <a:schemeClr val="bg1"/>
                </a:solidFill>
                <a:effectLst/>
                <a:latin typeface="Times New Roman" panose="02020603050405020304" pitchFamily="18" charset="0"/>
                <a:cs typeface="Times New Roman" panose="02020603050405020304" pitchFamily="18" charset="0"/>
              </a:rPr>
              <a:t>Account creation and Authorization module</a:t>
            </a:r>
            <a:endParaRPr lang="en-IN" sz="2400" dirty="0"/>
          </a:p>
        </p:txBody>
      </p:sp>
      <p:sp>
        <p:nvSpPr>
          <p:cNvPr id="6" name="TextBox 5">
            <a:extLst>
              <a:ext uri="{FF2B5EF4-FFF2-40B4-BE49-F238E27FC236}">
                <a16:creationId xmlns:a16="http://schemas.microsoft.com/office/drawing/2014/main" id="{B759DC8C-46B5-9EE0-5778-E2775CDD183E}"/>
              </a:ext>
            </a:extLst>
          </p:cNvPr>
          <p:cNvSpPr txBox="1"/>
          <p:nvPr/>
        </p:nvSpPr>
        <p:spPr>
          <a:xfrm>
            <a:off x="346509" y="567890"/>
            <a:ext cx="8277727" cy="4480073"/>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sz="1600" b="1" i="0" dirty="0">
                <a:solidFill>
                  <a:schemeClr val="bg1"/>
                </a:solidFill>
                <a:effectLst/>
                <a:latin typeface="Times New Roman" panose="02020603050405020304" pitchFamily="18" charset="0"/>
                <a:cs typeface="Times New Roman" panose="02020603050405020304" pitchFamily="18" charset="0"/>
              </a:rPr>
              <a:t>User Request Submission:</a:t>
            </a:r>
            <a:r>
              <a:rPr lang="en-US" sz="1600" b="0" i="0" dirty="0">
                <a:solidFill>
                  <a:srgbClr val="D1D5DB"/>
                </a:solidFill>
                <a:effectLst/>
                <a:latin typeface="Times New Roman" panose="02020603050405020304" pitchFamily="18" charset="0"/>
                <a:cs typeface="Times New Roman" panose="02020603050405020304" pitchFamily="18" charset="0"/>
              </a:rPr>
              <a:t> When a user submits a request for account creation, the system should record the request and mark it as "pending approval." This status indicates that the user cannot log in until the request is reviewed and approved by an admin.</a:t>
            </a:r>
          </a:p>
          <a:p>
            <a:pPr marL="285750" indent="-285750">
              <a:lnSpc>
                <a:spcPct val="150000"/>
              </a:lnSpc>
              <a:buClr>
                <a:schemeClr val="bg1"/>
              </a:buClr>
              <a:buFont typeface="Arial" panose="020B0604020202020204" pitchFamily="34" charset="0"/>
              <a:buChar char="•"/>
            </a:pPr>
            <a:r>
              <a:rPr lang="en-IN" sz="1600" b="1" i="0" dirty="0">
                <a:solidFill>
                  <a:schemeClr val="bg1"/>
                </a:solidFill>
                <a:effectLst/>
                <a:latin typeface="Times New Roman" panose="02020603050405020304" pitchFamily="18" charset="0"/>
                <a:cs typeface="Times New Roman" panose="02020603050405020304" pitchFamily="18" charset="0"/>
              </a:rPr>
              <a:t>Admin Review Interface:</a:t>
            </a:r>
            <a:r>
              <a:rPr lang="en-US" sz="1600" dirty="0">
                <a:solidFill>
                  <a:srgbClr val="D1D5DB"/>
                </a:solidFill>
                <a:latin typeface="Times New Roman" panose="02020603050405020304" pitchFamily="18" charset="0"/>
                <a:cs typeface="Times New Roman" panose="02020603050405020304" pitchFamily="18" charset="0"/>
              </a:rPr>
              <a:t> </a:t>
            </a:r>
            <a:r>
              <a:rPr lang="en-US" sz="1600" b="0" i="0" dirty="0">
                <a:solidFill>
                  <a:srgbClr val="D1D5DB"/>
                </a:solidFill>
                <a:effectLst/>
                <a:latin typeface="Times New Roman" panose="02020603050405020304" pitchFamily="18" charset="0"/>
                <a:cs typeface="Times New Roman" panose="02020603050405020304" pitchFamily="18" charset="0"/>
              </a:rPr>
              <a:t>This interface should display relevant user information and request details, such as the user's name, email for account creation.</a:t>
            </a:r>
            <a:endParaRPr lang="en-US" sz="1600" dirty="0">
              <a:solidFill>
                <a:srgbClr val="D1D5DB"/>
              </a:solidFill>
              <a:latin typeface="Times New Roman" panose="02020603050405020304" pitchFamily="18" charset="0"/>
              <a:cs typeface="Times New Roman" panose="02020603050405020304" pitchFamily="18" charset="0"/>
            </a:endParaRPr>
          </a:p>
          <a:p>
            <a:pPr marL="285750" indent="-285750">
              <a:lnSpc>
                <a:spcPct val="150000"/>
              </a:lnSpc>
              <a:buClr>
                <a:schemeClr val="bg1"/>
              </a:buClr>
              <a:buFont typeface="Arial" panose="020B0604020202020204" pitchFamily="34" charset="0"/>
              <a:buChar char="•"/>
            </a:pPr>
            <a:r>
              <a:rPr lang="en-US" sz="1600" b="1" i="0" dirty="0">
                <a:solidFill>
                  <a:schemeClr val="bg1"/>
                </a:solidFill>
                <a:effectLst/>
                <a:latin typeface="Times New Roman" panose="02020603050405020304" pitchFamily="18" charset="0"/>
                <a:cs typeface="Times New Roman" panose="02020603050405020304" pitchFamily="18" charset="0"/>
              </a:rPr>
              <a:t>Admin Approval Workflow:</a:t>
            </a:r>
            <a:r>
              <a:rPr lang="en-US" sz="1600" b="0" i="0" dirty="0">
                <a:solidFill>
                  <a:srgbClr val="D1D5DB"/>
                </a:solidFill>
                <a:effectLst/>
                <a:latin typeface="Times New Roman" panose="02020603050405020304" pitchFamily="18" charset="0"/>
                <a:cs typeface="Times New Roman" panose="02020603050405020304" pitchFamily="18" charset="0"/>
              </a:rPr>
              <a:t> Implement a workflow that allows admin users to either approve or reject account creation requests. When the admin approves the request, the system should update the user's status to "active," allowing them to log in. If the request is rejected, user can’t logged in.</a:t>
            </a:r>
          </a:p>
          <a:p>
            <a:pPr marL="285750" indent="-285750">
              <a:lnSpc>
                <a:spcPct val="150000"/>
              </a:lnSpc>
              <a:buClr>
                <a:schemeClr val="bg1"/>
              </a:buClr>
              <a:buFont typeface="Arial" panose="020B0604020202020204" pitchFamily="34" charset="0"/>
              <a:buChar char="•"/>
            </a:pPr>
            <a:r>
              <a:rPr lang="en-US" sz="1600" b="1" i="0" dirty="0">
                <a:solidFill>
                  <a:schemeClr val="bg1"/>
                </a:solidFill>
                <a:effectLst/>
                <a:latin typeface="Times New Roman" panose="02020603050405020304" pitchFamily="18" charset="0"/>
                <a:cs typeface="Times New Roman" panose="02020603050405020304" pitchFamily="18" charset="0"/>
              </a:rPr>
              <a:t>Error Handling:</a:t>
            </a:r>
            <a:r>
              <a:rPr lang="en-US" sz="1600" b="0" i="0" dirty="0">
                <a:solidFill>
                  <a:schemeClr val="bg1"/>
                </a:solidFill>
                <a:effectLst/>
                <a:latin typeface="Times New Roman" panose="02020603050405020304" pitchFamily="18" charset="0"/>
                <a:cs typeface="Times New Roman" panose="02020603050405020304" pitchFamily="18" charset="0"/>
              </a:rPr>
              <a:t> </a:t>
            </a:r>
            <a:r>
              <a:rPr lang="en-US" sz="1600" b="0" i="0" dirty="0">
                <a:solidFill>
                  <a:srgbClr val="D1D5DB"/>
                </a:solidFill>
                <a:effectLst/>
                <a:latin typeface="Times New Roman" panose="02020603050405020304" pitchFamily="18" charset="0"/>
                <a:cs typeface="Times New Roman" panose="02020603050405020304" pitchFamily="18" charset="0"/>
              </a:rPr>
              <a:t>When a user attempts to log in before their account creation request is approved, the system should display a clear and user-friendly error message, such as "Admin has not yet approved your account.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94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0A0CDF-C2D5-8E01-3051-065F79111410}"/>
              </a:ext>
            </a:extLst>
          </p:cNvPr>
          <p:cNvPicPr>
            <a:picLocks noChangeAspect="1"/>
          </p:cNvPicPr>
          <p:nvPr/>
        </p:nvPicPr>
        <p:blipFill>
          <a:blip r:embed="rId2"/>
          <a:stretch>
            <a:fillRect/>
          </a:stretch>
        </p:blipFill>
        <p:spPr>
          <a:xfrm>
            <a:off x="0" y="-9625"/>
            <a:ext cx="4571999" cy="5143500"/>
          </a:xfrm>
          <a:prstGeom prst="rect">
            <a:avLst/>
          </a:prstGeom>
        </p:spPr>
      </p:pic>
      <p:pic>
        <p:nvPicPr>
          <p:cNvPr id="7" name="Picture 6">
            <a:extLst>
              <a:ext uri="{FF2B5EF4-FFF2-40B4-BE49-F238E27FC236}">
                <a16:creationId xmlns:a16="http://schemas.microsoft.com/office/drawing/2014/main" id="{E43FA5A3-F2A8-5901-C798-9B5CA476AA4B}"/>
              </a:ext>
            </a:extLst>
          </p:cNvPr>
          <p:cNvPicPr>
            <a:picLocks noChangeAspect="1"/>
          </p:cNvPicPr>
          <p:nvPr/>
        </p:nvPicPr>
        <p:blipFill>
          <a:blip r:embed="rId3"/>
          <a:stretch>
            <a:fillRect/>
          </a:stretch>
        </p:blipFill>
        <p:spPr>
          <a:xfrm>
            <a:off x="4567316" y="0"/>
            <a:ext cx="4571999" cy="5143500"/>
          </a:xfrm>
          <a:prstGeom prst="rect">
            <a:avLst/>
          </a:prstGeom>
        </p:spPr>
      </p:pic>
    </p:spTree>
    <p:extLst>
      <p:ext uri="{BB962C8B-B14F-4D97-AF65-F5344CB8AC3E}">
        <p14:creationId xmlns:p14="http://schemas.microsoft.com/office/powerpoint/2010/main" val="21020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D3BA3-5CA9-D5C7-8696-809613828D8E}"/>
              </a:ext>
            </a:extLst>
          </p:cNvPr>
          <p:cNvPicPr>
            <a:picLocks noChangeAspect="1"/>
          </p:cNvPicPr>
          <p:nvPr/>
        </p:nvPicPr>
        <p:blipFill>
          <a:blip r:embed="rId2"/>
          <a:stretch>
            <a:fillRect/>
          </a:stretch>
        </p:blipFill>
        <p:spPr>
          <a:xfrm>
            <a:off x="1" y="0"/>
            <a:ext cx="4572000" cy="5143500"/>
          </a:xfrm>
          <a:prstGeom prst="rect">
            <a:avLst/>
          </a:prstGeom>
        </p:spPr>
      </p:pic>
      <p:pic>
        <p:nvPicPr>
          <p:cNvPr id="7" name="Picture 6">
            <a:extLst>
              <a:ext uri="{FF2B5EF4-FFF2-40B4-BE49-F238E27FC236}">
                <a16:creationId xmlns:a16="http://schemas.microsoft.com/office/drawing/2014/main" id="{FE31261A-2A7D-ED7E-7F95-E00D48A35585}"/>
              </a:ext>
            </a:extLst>
          </p:cNvPr>
          <p:cNvPicPr>
            <a:picLocks noChangeAspect="1"/>
          </p:cNvPicPr>
          <p:nvPr/>
        </p:nvPicPr>
        <p:blipFill>
          <a:blip r:embed="rId3"/>
          <a:stretch>
            <a:fillRect/>
          </a:stretch>
        </p:blipFill>
        <p:spPr>
          <a:xfrm>
            <a:off x="4572000" y="0"/>
            <a:ext cx="4572000" cy="5143500"/>
          </a:xfrm>
          <a:prstGeom prst="rect">
            <a:avLst/>
          </a:prstGeom>
        </p:spPr>
      </p:pic>
    </p:spTree>
    <p:extLst>
      <p:ext uri="{BB962C8B-B14F-4D97-AF65-F5344CB8AC3E}">
        <p14:creationId xmlns:p14="http://schemas.microsoft.com/office/powerpoint/2010/main" val="1995838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9DDE84-254D-52C6-A1C3-52D12925BE84}"/>
              </a:ext>
            </a:extLst>
          </p:cNvPr>
          <p:cNvSpPr>
            <a:spLocks noGrp="1"/>
          </p:cNvSpPr>
          <p:nvPr>
            <p:ph type="body" idx="1"/>
          </p:nvPr>
        </p:nvSpPr>
        <p:spPr>
          <a:xfrm>
            <a:off x="254000" y="805542"/>
            <a:ext cx="8294914" cy="4071258"/>
          </a:xfrm>
        </p:spPr>
        <p:txBody>
          <a:bodyPr>
            <a:normAutofit/>
          </a:bodyPr>
          <a:lstStyle/>
          <a:p>
            <a:pPr marL="146050" indent="0" algn="l">
              <a:lnSpc>
                <a:spcPct val="160000"/>
              </a:lnSpc>
              <a:buNone/>
            </a:pPr>
            <a:r>
              <a:rPr lang="en-US" sz="1500" b="1" i="0" dirty="0">
                <a:solidFill>
                  <a:srgbClr val="D1D5DB"/>
                </a:solidFill>
                <a:effectLst/>
                <a:latin typeface="Times New Roman" panose="02020603050405020304" pitchFamily="18" charset="0"/>
                <a:cs typeface="Times New Roman" panose="02020603050405020304" pitchFamily="18" charset="0"/>
              </a:rPr>
              <a:t>User Detail Module Overview:</a:t>
            </a:r>
            <a:endParaRPr lang="en-US" sz="1500" b="0" i="0" dirty="0">
              <a:solidFill>
                <a:srgbClr val="D1D5DB"/>
              </a:solidFill>
              <a:effectLst/>
              <a:latin typeface="Times New Roman" panose="02020603050405020304" pitchFamily="18" charset="0"/>
              <a:cs typeface="Times New Roman" panose="02020603050405020304" pitchFamily="18" charset="0"/>
            </a:endParaRPr>
          </a:p>
          <a:p>
            <a:pPr marL="742950" lvl="1" indent="-285750" algn="l">
              <a:lnSpc>
                <a:spcPct val="160000"/>
              </a:lnSpc>
              <a:buFont typeface="Arial" panose="020B0604020202020204" pitchFamily="34" charset="0"/>
              <a:buChar char="•"/>
            </a:pPr>
            <a:r>
              <a:rPr lang="en-US" sz="1500" b="0" i="0" dirty="0">
                <a:solidFill>
                  <a:srgbClr val="D1D5DB"/>
                </a:solidFill>
                <a:effectLst/>
                <a:latin typeface="Times New Roman" panose="02020603050405020304" pitchFamily="18" charset="0"/>
                <a:cs typeface="Times New Roman" panose="02020603050405020304" pitchFamily="18" charset="0"/>
              </a:rPr>
              <a:t>Introduction to the user detail module within the admin panel.</a:t>
            </a:r>
          </a:p>
          <a:p>
            <a:pPr marL="742950" lvl="1" indent="-285750" algn="l">
              <a:lnSpc>
                <a:spcPct val="160000"/>
              </a:lnSpc>
              <a:buFont typeface="Arial" panose="020B0604020202020204" pitchFamily="34" charset="0"/>
              <a:buChar char="•"/>
            </a:pPr>
            <a:r>
              <a:rPr lang="en-US" sz="1500" b="0" i="0" dirty="0">
                <a:solidFill>
                  <a:srgbClr val="D1D5DB"/>
                </a:solidFill>
                <a:effectLst/>
                <a:latin typeface="Times New Roman" panose="02020603050405020304" pitchFamily="18" charset="0"/>
                <a:cs typeface="Times New Roman" panose="02020603050405020304" pitchFamily="18" charset="0"/>
              </a:rPr>
              <a:t>Its role in managing user accounts and permissions.</a:t>
            </a:r>
          </a:p>
          <a:p>
            <a:pPr marL="146050" indent="0" algn="l">
              <a:lnSpc>
                <a:spcPct val="160000"/>
              </a:lnSpc>
              <a:buNone/>
            </a:pPr>
            <a:r>
              <a:rPr lang="en-US" sz="1500" b="1" i="0" dirty="0">
                <a:solidFill>
                  <a:srgbClr val="D1D5DB"/>
                </a:solidFill>
                <a:effectLst/>
                <a:latin typeface="Times New Roman" panose="02020603050405020304" pitchFamily="18" charset="0"/>
                <a:cs typeface="Times New Roman" panose="02020603050405020304" pitchFamily="18" charset="0"/>
              </a:rPr>
              <a:t>Primary Functions:</a:t>
            </a:r>
            <a:endParaRPr lang="en-US" sz="1500" b="0" i="0" dirty="0">
              <a:solidFill>
                <a:srgbClr val="D1D5DB"/>
              </a:solidFill>
              <a:effectLst/>
              <a:latin typeface="Times New Roman" panose="02020603050405020304" pitchFamily="18" charset="0"/>
              <a:cs typeface="Times New Roman" panose="02020603050405020304" pitchFamily="18" charset="0"/>
            </a:endParaRPr>
          </a:p>
          <a:p>
            <a:pPr marL="742950" lvl="1" indent="-285750">
              <a:lnSpc>
                <a:spcPct val="160000"/>
              </a:lnSpc>
              <a:buFont typeface="Arial" panose="020B0604020202020204" pitchFamily="34" charset="0"/>
              <a:buChar char="•"/>
            </a:pPr>
            <a:r>
              <a:rPr lang="en-US" sz="1500" b="0" i="0" dirty="0">
                <a:solidFill>
                  <a:srgbClr val="D1D5DB"/>
                </a:solidFill>
                <a:effectLst/>
                <a:latin typeface="Times New Roman" panose="02020603050405020304" pitchFamily="18" charset="0"/>
                <a:cs typeface="Times New Roman" panose="02020603050405020304" pitchFamily="18" charset="0"/>
              </a:rPr>
              <a:t>Enabling and disabling user accounts.</a:t>
            </a:r>
          </a:p>
          <a:p>
            <a:pPr marL="742950" lvl="1" indent="-285750">
              <a:lnSpc>
                <a:spcPct val="160000"/>
              </a:lnSpc>
              <a:buFont typeface="Arial" panose="020B0604020202020204" pitchFamily="34" charset="0"/>
              <a:buChar char="•"/>
            </a:pPr>
            <a:r>
              <a:rPr lang="en-US" sz="1500" b="0" i="0" dirty="0">
                <a:solidFill>
                  <a:srgbClr val="D1D5DB"/>
                </a:solidFill>
                <a:effectLst/>
                <a:latin typeface="Times New Roman" panose="02020603050405020304" pitchFamily="18" charset="0"/>
                <a:cs typeface="Times New Roman" panose="02020603050405020304" pitchFamily="18" charset="0"/>
              </a:rPr>
              <a:t>Changing user features or permissions.</a:t>
            </a:r>
          </a:p>
          <a:p>
            <a:pPr marL="146050" indent="0" algn="l">
              <a:lnSpc>
                <a:spcPct val="160000"/>
              </a:lnSpc>
              <a:buNone/>
            </a:pPr>
            <a:r>
              <a:rPr lang="en-US" sz="1500" b="1" i="0" dirty="0">
                <a:solidFill>
                  <a:srgbClr val="D1D5DB"/>
                </a:solidFill>
                <a:effectLst/>
                <a:latin typeface="Times New Roman" panose="02020603050405020304" pitchFamily="18" charset="0"/>
                <a:cs typeface="Times New Roman" panose="02020603050405020304" pitchFamily="18" charset="0"/>
              </a:rPr>
              <a:t> Benefits:</a:t>
            </a:r>
            <a:endParaRPr lang="en-US" sz="1500" b="0" i="0" dirty="0">
              <a:solidFill>
                <a:srgbClr val="D1D5DB"/>
              </a:solidFill>
              <a:effectLst/>
              <a:latin typeface="Times New Roman" panose="02020603050405020304" pitchFamily="18" charset="0"/>
              <a:cs typeface="Times New Roman" panose="02020603050405020304" pitchFamily="18" charset="0"/>
            </a:endParaRPr>
          </a:p>
          <a:p>
            <a:pPr algn="l">
              <a:lnSpc>
                <a:spcPct val="160000"/>
              </a:lnSpc>
              <a:buFont typeface="Arial" panose="020B0604020202020204" pitchFamily="34" charset="0"/>
              <a:buChar char="•"/>
            </a:pPr>
            <a:r>
              <a:rPr lang="en-US" sz="1500" b="0" i="0" dirty="0">
                <a:solidFill>
                  <a:srgbClr val="D1D5DB"/>
                </a:solidFill>
                <a:effectLst/>
                <a:latin typeface="Times New Roman" panose="02020603050405020304" pitchFamily="18" charset="0"/>
                <a:cs typeface="Times New Roman" panose="02020603050405020304" pitchFamily="18" charset="0"/>
              </a:rPr>
              <a:t>Improved security and control.</a:t>
            </a:r>
          </a:p>
          <a:p>
            <a:pPr algn="l">
              <a:lnSpc>
                <a:spcPct val="160000"/>
              </a:lnSpc>
              <a:buFont typeface="Arial" panose="020B0604020202020204" pitchFamily="34" charset="0"/>
              <a:buChar char="•"/>
            </a:pPr>
            <a:r>
              <a:rPr lang="en-US" sz="1500" b="0" i="0" dirty="0">
                <a:solidFill>
                  <a:srgbClr val="D1D5DB"/>
                </a:solidFill>
                <a:effectLst/>
                <a:latin typeface="Times New Roman" panose="02020603050405020304" pitchFamily="18" charset="0"/>
                <a:cs typeface="Times New Roman" panose="02020603050405020304" pitchFamily="18" charset="0"/>
              </a:rPr>
              <a:t>Flexibility in user management.</a:t>
            </a:r>
          </a:p>
          <a:p>
            <a:pPr algn="l">
              <a:lnSpc>
                <a:spcPct val="160000"/>
              </a:lnSpc>
              <a:buFont typeface="Arial" panose="020B0604020202020204" pitchFamily="34" charset="0"/>
              <a:buChar char="•"/>
            </a:pPr>
            <a:r>
              <a:rPr lang="en-US" sz="1500" b="0" i="0" dirty="0">
                <a:solidFill>
                  <a:srgbClr val="D1D5DB"/>
                </a:solidFill>
                <a:effectLst/>
                <a:latin typeface="Times New Roman" panose="02020603050405020304" pitchFamily="18" charset="0"/>
                <a:cs typeface="Times New Roman" panose="02020603050405020304" pitchFamily="18" charset="0"/>
              </a:rPr>
              <a:t>Enhanced user experience.</a:t>
            </a:r>
          </a:p>
          <a:p>
            <a:endParaRPr lang="en-IN" dirty="0"/>
          </a:p>
        </p:txBody>
      </p:sp>
      <p:sp>
        <p:nvSpPr>
          <p:cNvPr id="5" name="TextBox 4">
            <a:extLst>
              <a:ext uri="{FF2B5EF4-FFF2-40B4-BE49-F238E27FC236}">
                <a16:creationId xmlns:a16="http://schemas.microsoft.com/office/drawing/2014/main" id="{1FA544C4-5BF0-E362-2BF5-C27F478F9084}"/>
              </a:ext>
            </a:extLst>
          </p:cNvPr>
          <p:cNvSpPr txBox="1"/>
          <p:nvPr/>
        </p:nvSpPr>
        <p:spPr>
          <a:xfrm>
            <a:off x="566057" y="257629"/>
            <a:ext cx="7910286" cy="369332"/>
          </a:xfrm>
          <a:prstGeom prst="rect">
            <a:avLst/>
          </a:prstGeom>
          <a:noFill/>
        </p:spPr>
        <p:txBody>
          <a:bodyPr wrap="square" rtlCol="0">
            <a:spAutoFit/>
          </a:bodyPr>
          <a:lstStyle/>
          <a:p>
            <a:pPr algn="ctr"/>
            <a:r>
              <a:rPr lang="en-IN"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USER ACCOUNT  INFO</a:t>
            </a:r>
            <a:endParaRPr lang="en-IN"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961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3DF61D-73A4-5FDB-BD01-F7378D4B29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2945"/>
            <a:ext cx="9238343" cy="5196445"/>
          </a:xfrm>
          <a:prstGeom prst="rect">
            <a:avLst/>
          </a:prstGeom>
          <a:noFill/>
          <a:ln>
            <a:noFill/>
          </a:ln>
        </p:spPr>
      </p:pic>
    </p:spTree>
    <p:extLst>
      <p:ext uri="{BB962C8B-B14F-4D97-AF65-F5344CB8AC3E}">
        <p14:creationId xmlns:p14="http://schemas.microsoft.com/office/powerpoint/2010/main" val="2428340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8A6A6-D83F-A257-C572-7F0FB816BCEB}"/>
              </a:ext>
            </a:extLst>
          </p:cNvPr>
          <p:cNvSpPr>
            <a:spLocks noGrp="1"/>
          </p:cNvSpPr>
          <p:nvPr>
            <p:ph type="title"/>
          </p:nvPr>
        </p:nvSpPr>
        <p:spPr/>
        <p:txBody>
          <a:bodyPr>
            <a:normAutofit/>
          </a:bodyPr>
          <a:lstStyle/>
          <a:p>
            <a:pPr algn="ctr"/>
            <a:r>
              <a:rPr lang="en-IN" sz="3200" kern="0" dirty="0">
                <a:solidFill>
                  <a:schemeClr val="bg1"/>
                </a:solidFill>
                <a:effectLst/>
                <a:latin typeface="Times New Roman" panose="02020603050405020304" pitchFamily="18" charset="0"/>
                <a:cs typeface="Times New Roman" panose="02020603050405020304" pitchFamily="18" charset="0"/>
              </a:rPr>
              <a:t>Deposit module</a:t>
            </a:r>
            <a:endParaRPr lang="en-IN" sz="3200" dirty="0"/>
          </a:p>
        </p:txBody>
      </p:sp>
      <p:sp>
        <p:nvSpPr>
          <p:cNvPr id="3" name="Text Placeholder 2">
            <a:extLst>
              <a:ext uri="{FF2B5EF4-FFF2-40B4-BE49-F238E27FC236}">
                <a16:creationId xmlns:a16="http://schemas.microsoft.com/office/drawing/2014/main" id="{3E9757E0-8602-1800-EEDB-966BC6C42300}"/>
              </a:ext>
            </a:extLst>
          </p:cNvPr>
          <p:cNvSpPr>
            <a:spLocks noGrp="1"/>
          </p:cNvSpPr>
          <p:nvPr>
            <p:ph type="body" idx="1"/>
          </p:nvPr>
        </p:nvSpPr>
        <p:spPr/>
        <p:txBody>
          <a:bodyPr>
            <a:normAutofit/>
          </a:bodyPr>
          <a:lstStyle/>
          <a:p>
            <a:pPr>
              <a:lnSpc>
                <a:spcPct val="150000"/>
              </a:lnSpc>
            </a:pPr>
            <a:r>
              <a:rPr lang="en-US" sz="2000" kern="0" dirty="0">
                <a:solidFill>
                  <a:schemeClr val="bg1"/>
                </a:solidFill>
                <a:effectLst/>
                <a:latin typeface="Times New Roman" panose="02020603050405020304" pitchFamily="18" charset="0"/>
                <a:cs typeface="Times New Roman" panose="02020603050405020304" pitchFamily="18" charset="0"/>
              </a:rPr>
              <a:t>In Deposit module the user can deposit money to the account . </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2000" kern="0" dirty="0">
                <a:solidFill>
                  <a:schemeClr val="bg1"/>
                </a:solidFill>
                <a:effectLst/>
                <a:latin typeface="Times New Roman" panose="02020603050405020304" pitchFamily="18" charset="0"/>
                <a:cs typeface="Times New Roman" panose="02020603050405020304" pitchFamily="18" charset="0"/>
              </a:rPr>
              <a:t>The User need to click on the Deposit option provided in the user portal and needs to enter the amount to be deposited .</a:t>
            </a:r>
          </a:p>
          <a:p>
            <a:pPr>
              <a:lnSpc>
                <a:spcPct val="150000"/>
              </a:lnSpc>
            </a:pPr>
            <a:r>
              <a:rPr lang="en-US" sz="2000" kern="0" dirty="0">
                <a:solidFill>
                  <a:schemeClr val="bg1"/>
                </a:solidFill>
                <a:effectLst/>
                <a:latin typeface="Times New Roman" panose="02020603050405020304" pitchFamily="18" charset="0"/>
                <a:cs typeface="Times New Roman" panose="02020603050405020304" pitchFamily="18" charset="0"/>
              </a:rPr>
              <a:t>The amount he entered will be credited to his account and the same Reflected in Account Balance.</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0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543C27-F895-3A9E-86D3-88258875F368}"/>
              </a:ext>
            </a:extLst>
          </p:cNvPr>
          <p:cNvPicPr>
            <a:picLocks noChangeAspect="1"/>
          </p:cNvPicPr>
          <p:nvPr/>
        </p:nvPicPr>
        <p:blipFill>
          <a:blip r:embed="rId2"/>
          <a:stretch>
            <a:fillRect/>
          </a:stretch>
        </p:blipFill>
        <p:spPr>
          <a:xfrm>
            <a:off x="0" y="0"/>
            <a:ext cx="4572000" cy="5143452"/>
          </a:xfrm>
          <a:prstGeom prst="rect">
            <a:avLst/>
          </a:prstGeom>
        </p:spPr>
      </p:pic>
      <p:pic>
        <p:nvPicPr>
          <p:cNvPr id="5" name="Picture 4">
            <a:extLst>
              <a:ext uri="{FF2B5EF4-FFF2-40B4-BE49-F238E27FC236}">
                <a16:creationId xmlns:a16="http://schemas.microsoft.com/office/drawing/2014/main" id="{C5120A97-0410-A897-51DA-EECE87260FB5}"/>
              </a:ext>
            </a:extLst>
          </p:cNvPr>
          <p:cNvPicPr>
            <a:picLocks noChangeAspect="1"/>
          </p:cNvPicPr>
          <p:nvPr/>
        </p:nvPicPr>
        <p:blipFill>
          <a:blip r:embed="rId3"/>
          <a:stretch>
            <a:fillRect/>
          </a:stretch>
        </p:blipFill>
        <p:spPr>
          <a:xfrm>
            <a:off x="4571999" y="0"/>
            <a:ext cx="4572000" cy="5143452"/>
          </a:xfrm>
          <a:prstGeom prst="rect">
            <a:avLst/>
          </a:prstGeom>
        </p:spPr>
      </p:pic>
    </p:spTree>
    <p:extLst>
      <p:ext uri="{BB962C8B-B14F-4D97-AF65-F5344CB8AC3E}">
        <p14:creationId xmlns:p14="http://schemas.microsoft.com/office/powerpoint/2010/main" val="3864374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011E-AFB7-2486-CE04-929C75DFF32B}"/>
              </a:ext>
            </a:extLst>
          </p:cNvPr>
          <p:cNvSpPr>
            <a:spLocks noGrp="1"/>
          </p:cNvSpPr>
          <p:nvPr>
            <p:ph type="title"/>
          </p:nvPr>
        </p:nvSpPr>
        <p:spPr/>
        <p:txBody>
          <a:bodyPr/>
          <a:lstStyle/>
          <a:p>
            <a:pPr algn="ctr"/>
            <a:r>
              <a:rPr lang="en-IN" sz="2400" kern="0" dirty="0">
                <a:solidFill>
                  <a:schemeClr val="bg1"/>
                </a:solidFill>
                <a:effectLst/>
                <a:latin typeface="Times New Roman" panose="02020603050405020304" pitchFamily="18" charset="0"/>
                <a:cs typeface="Times New Roman" panose="02020603050405020304" pitchFamily="18" charset="0"/>
              </a:rPr>
              <a:t>Withdraw module</a:t>
            </a:r>
            <a:endParaRPr lang="en-IN" dirty="0"/>
          </a:p>
        </p:txBody>
      </p:sp>
      <p:sp>
        <p:nvSpPr>
          <p:cNvPr id="3" name="Text Placeholder 2">
            <a:extLst>
              <a:ext uri="{FF2B5EF4-FFF2-40B4-BE49-F238E27FC236}">
                <a16:creationId xmlns:a16="http://schemas.microsoft.com/office/drawing/2014/main" id="{76403DB3-FA7E-DC25-163A-7AFC5186B6FF}"/>
              </a:ext>
            </a:extLst>
          </p:cNvPr>
          <p:cNvSpPr>
            <a:spLocks noGrp="1"/>
          </p:cNvSpPr>
          <p:nvPr>
            <p:ph type="body" idx="1"/>
          </p:nvPr>
        </p:nvSpPr>
        <p:spPr>
          <a:xfrm>
            <a:off x="1052550" y="1307850"/>
            <a:ext cx="7038900" cy="3441900"/>
          </a:xfrm>
        </p:spPr>
        <p:txBody>
          <a:bodyPr>
            <a:noAutofit/>
          </a:bodyPr>
          <a:lstStyle/>
          <a:p>
            <a:pPr>
              <a:lnSpc>
                <a:spcPct val="170000"/>
              </a:lnSpc>
            </a:pPr>
            <a:r>
              <a:rPr lang="en-US" sz="1600" kern="0" dirty="0">
                <a:solidFill>
                  <a:schemeClr val="bg1"/>
                </a:solidFill>
                <a:effectLst/>
                <a:latin typeface="Times New Roman" panose="02020603050405020304" pitchFamily="18" charset="0"/>
                <a:cs typeface="Times New Roman" panose="02020603050405020304" pitchFamily="18" charset="0"/>
              </a:rPr>
              <a:t>In withdraw module, the user can withdraw money from the</a:t>
            </a:r>
            <a:r>
              <a:rPr lang="en-US" sz="1600" dirty="0">
                <a:solidFill>
                  <a:schemeClr val="bg1"/>
                </a:solidFill>
                <a:latin typeface="Times New Roman" panose="02020603050405020304" pitchFamily="18" charset="0"/>
                <a:cs typeface="Times New Roman" panose="02020603050405020304" pitchFamily="18" charset="0"/>
              </a:rPr>
              <a:t> </a:t>
            </a:r>
            <a:r>
              <a:rPr lang="en-US" sz="1600" kern="0" dirty="0">
                <a:solidFill>
                  <a:schemeClr val="bg1"/>
                </a:solidFill>
                <a:effectLst/>
                <a:latin typeface="Times New Roman" panose="02020603050405020304" pitchFamily="18" charset="0"/>
                <a:cs typeface="Times New Roman" panose="02020603050405020304" pitchFamily="18" charset="0"/>
              </a:rPr>
              <a:t>account.</a:t>
            </a:r>
          </a:p>
          <a:p>
            <a:pPr>
              <a:lnSpc>
                <a:spcPct val="170000"/>
              </a:lnSpc>
            </a:pPr>
            <a:r>
              <a:rPr lang="en-US" sz="1600" kern="0" dirty="0">
                <a:solidFill>
                  <a:schemeClr val="bg1"/>
                </a:solidFill>
                <a:effectLst/>
                <a:latin typeface="Times New Roman" panose="02020603050405020304" pitchFamily="18" charset="0"/>
                <a:cs typeface="Times New Roman" panose="02020603050405020304" pitchFamily="18" charset="0"/>
              </a:rPr>
              <a:t>The User need to click on the withdraw option provided in the user portal needs to enter the amount to be withdrawn. </a:t>
            </a:r>
            <a:endParaRPr lang="en-US" sz="1600" dirty="0">
              <a:solidFill>
                <a:schemeClr val="bg1"/>
              </a:solidFill>
              <a:latin typeface="Times New Roman" panose="02020603050405020304" pitchFamily="18" charset="0"/>
              <a:cs typeface="Times New Roman" panose="02020603050405020304" pitchFamily="18" charset="0"/>
            </a:endParaRPr>
          </a:p>
          <a:p>
            <a:pPr>
              <a:lnSpc>
                <a:spcPct val="170000"/>
              </a:lnSpc>
            </a:pPr>
            <a:r>
              <a:rPr lang="en-US" sz="1600" kern="0" dirty="0">
                <a:solidFill>
                  <a:schemeClr val="bg1"/>
                </a:solidFill>
                <a:effectLst/>
                <a:latin typeface="Times New Roman" panose="02020603050405020304" pitchFamily="18" charset="0"/>
                <a:cs typeface="Times New Roman" panose="02020603050405020304" pitchFamily="18" charset="0"/>
              </a:rPr>
              <a:t>The amount he entered will be debited from his account and Reflected in the Account Balance.</a:t>
            </a:r>
            <a:endParaRPr lang="en-US" sz="1600" dirty="0">
              <a:solidFill>
                <a:schemeClr val="bg1"/>
              </a:solidFill>
              <a:latin typeface="Times New Roman" panose="02020603050405020304" pitchFamily="18" charset="0"/>
              <a:cs typeface="Times New Roman" panose="02020603050405020304" pitchFamily="18" charset="0"/>
            </a:endParaRPr>
          </a:p>
          <a:p>
            <a:pPr>
              <a:lnSpc>
                <a:spcPct val="170000"/>
              </a:lnSpc>
            </a:pPr>
            <a:r>
              <a:rPr lang="en-US" sz="1600" dirty="0">
                <a:solidFill>
                  <a:schemeClr val="bg1"/>
                </a:solidFill>
                <a:latin typeface="Times New Roman" panose="02020603050405020304" pitchFamily="18" charset="0"/>
                <a:cs typeface="Times New Roman" panose="02020603050405020304" pitchFamily="18" charset="0"/>
              </a:rPr>
              <a:t>The amount user entered to withdraw must be less than the amount present in the account (Account Balance). (Withdraw &lt;= Balance).</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9305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8C612-C5F5-FBAB-6566-29319CE528F2}"/>
              </a:ext>
            </a:extLst>
          </p:cNvPr>
          <p:cNvPicPr>
            <a:picLocks noChangeAspect="1"/>
          </p:cNvPicPr>
          <p:nvPr/>
        </p:nvPicPr>
        <p:blipFill>
          <a:blip r:embed="rId2"/>
          <a:stretch>
            <a:fillRect/>
          </a:stretch>
        </p:blipFill>
        <p:spPr>
          <a:xfrm>
            <a:off x="0" y="0"/>
            <a:ext cx="9143999" cy="5143499"/>
          </a:xfrm>
          <a:prstGeom prst="rect">
            <a:avLst/>
          </a:prstGeom>
        </p:spPr>
      </p:pic>
    </p:spTree>
    <p:extLst>
      <p:ext uri="{BB962C8B-B14F-4D97-AF65-F5344CB8AC3E}">
        <p14:creationId xmlns:p14="http://schemas.microsoft.com/office/powerpoint/2010/main" val="3154004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DA5209-0D9A-4DD9-862B-459F9DB47F14}"/>
              </a:ext>
            </a:extLst>
          </p:cNvPr>
          <p:cNvPicPr>
            <a:picLocks noChangeAspect="1"/>
          </p:cNvPicPr>
          <p:nvPr/>
        </p:nvPicPr>
        <p:blipFill>
          <a:blip r:embed="rId2"/>
          <a:stretch>
            <a:fillRect/>
          </a:stretch>
        </p:blipFill>
        <p:spPr>
          <a:xfrm>
            <a:off x="4572000" y="0"/>
            <a:ext cx="4571999" cy="5143499"/>
          </a:xfrm>
          <a:prstGeom prst="rect">
            <a:avLst/>
          </a:prstGeom>
        </p:spPr>
      </p:pic>
      <p:pic>
        <p:nvPicPr>
          <p:cNvPr id="6" name="Picture 5">
            <a:extLst>
              <a:ext uri="{FF2B5EF4-FFF2-40B4-BE49-F238E27FC236}">
                <a16:creationId xmlns:a16="http://schemas.microsoft.com/office/drawing/2014/main" id="{3F374BC3-FAF8-7A26-C7C9-4C3EEDE9DA99}"/>
              </a:ext>
            </a:extLst>
          </p:cNvPr>
          <p:cNvPicPr>
            <a:picLocks noChangeAspect="1"/>
          </p:cNvPicPr>
          <p:nvPr/>
        </p:nvPicPr>
        <p:blipFill>
          <a:blip r:embed="rId3"/>
          <a:stretch>
            <a:fillRect/>
          </a:stretch>
        </p:blipFill>
        <p:spPr>
          <a:xfrm>
            <a:off x="0" y="0"/>
            <a:ext cx="4571999" cy="5143500"/>
          </a:xfrm>
          <a:prstGeom prst="rect">
            <a:avLst/>
          </a:prstGeom>
        </p:spPr>
      </p:pic>
    </p:spTree>
    <p:extLst>
      <p:ext uri="{BB962C8B-B14F-4D97-AF65-F5344CB8AC3E}">
        <p14:creationId xmlns:p14="http://schemas.microsoft.com/office/powerpoint/2010/main" val="404462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45"/>
        <p:cNvGrpSpPr/>
        <p:nvPr/>
      </p:nvGrpSpPr>
      <p:grpSpPr>
        <a:xfrm>
          <a:off x="0" y="0"/>
          <a:ext cx="0" cy="0"/>
          <a:chOff x="0" y="0"/>
          <a:chExt cx="0" cy="0"/>
        </a:xfrm>
      </p:grpSpPr>
      <p:sp>
        <p:nvSpPr>
          <p:cNvPr id="5" name="TextBox 4">
            <a:extLst>
              <a:ext uri="{FF2B5EF4-FFF2-40B4-BE49-F238E27FC236}">
                <a16:creationId xmlns:a16="http://schemas.microsoft.com/office/drawing/2014/main" id="{1D94FF68-9181-EF48-5FF8-47A38EC6BD29}"/>
              </a:ext>
            </a:extLst>
          </p:cNvPr>
          <p:cNvSpPr txBox="1"/>
          <p:nvPr/>
        </p:nvSpPr>
        <p:spPr>
          <a:xfrm>
            <a:off x="5005135" y="1229569"/>
            <a:ext cx="4138864" cy="3785652"/>
          </a:xfrm>
          <a:prstGeom prst="rect">
            <a:avLst/>
          </a:prstGeom>
          <a:noFill/>
        </p:spPr>
        <p:txBody>
          <a:bodyPr wrap="square">
            <a:spAutoFit/>
          </a:bodyPr>
          <a:lstStyle/>
          <a:p>
            <a:pPr marL="342900" indent="-342900">
              <a:buClr>
                <a:schemeClr val="bg1"/>
              </a:buClr>
              <a:buFont typeface="Arial" panose="020B0604020202020204" pitchFamily="34" charset="0"/>
              <a:buChar char="•"/>
            </a:pPr>
            <a:r>
              <a:rPr lang="en-US" sz="2000" kern="0" dirty="0">
                <a:solidFill>
                  <a:schemeClr val="bg1"/>
                </a:solidFill>
                <a:effectLst/>
                <a:latin typeface="Times New Roman" panose="02020603050405020304" pitchFamily="18" charset="0"/>
                <a:cs typeface="Times New Roman" panose="02020603050405020304" pitchFamily="18" charset="0"/>
              </a:rPr>
              <a:t>PROBLEM STATEMENT </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US" sz="2000" kern="0" dirty="0">
                <a:solidFill>
                  <a:schemeClr val="bg1"/>
                </a:solidFill>
                <a:effectLst/>
                <a:latin typeface="Times New Roman" panose="02020603050405020304" pitchFamily="18" charset="0"/>
                <a:cs typeface="Times New Roman" panose="02020603050405020304" pitchFamily="18" charset="0"/>
              </a:rPr>
              <a:t>INTRODUCTION </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US" sz="2000" kern="0" dirty="0">
                <a:solidFill>
                  <a:schemeClr val="bg1"/>
                </a:solidFill>
                <a:effectLst/>
                <a:latin typeface="Times New Roman" panose="02020603050405020304" pitchFamily="18" charset="0"/>
                <a:cs typeface="Times New Roman" panose="02020603050405020304" pitchFamily="18" charset="0"/>
              </a:rPr>
              <a:t>REQUIREMENTS </a:t>
            </a:r>
          </a:p>
          <a:p>
            <a:pPr marL="342900" indent="-34290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CLASS DIAGRAM</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USE CASE DIAGRAM</a:t>
            </a:r>
          </a:p>
          <a:p>
            <a:pPr marL="342900" indent="-342900">
              <a:buClr>
                <a:schemeClr val="bg1"/>
              </a:buClr>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SEQUENCE  DIAGRAM</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US" sz="2000" kern="0" dirty="0">
                <a:solidFill>
                  <a:schemeClr val="bg1"/>
                </a:solidFill>
                <a:effectLst/>
                <a:latin typeface="Times New Roman" panose="02020603050405020304" pitchFamily="18" charset="0"/>
                <a:cs typeface="Times New Roman" panose="02020603050405020304" pitchFamily="18" charset="0"/>
              </a:rPr>
              <a:t>MODULES </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US" sz="2000" kern="0" dirty="0">
                <a:solidFill>
                  <a:schemeClr val="bg1"/>
                </a:solidFill>
                <a:effectLst/>
                <a:latin typeface="Times New Roman" panose="02020603050405020304" pitchFamily="18" charset="0"/>
                <a:cs typeface="Times New Roman" panose="02020603050405020304" pitchFamily="18" charset="0"/>
              </a:rPr>
              <a:t>TESTING </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US" sz="2000" kern="0" dirty="0">
                <a:solidFill>
                  <a:schemeClr val="bg1"/>
                </a:solidFill>
                <a:effectLst/>
                <a:latin typeface="Times New Roman" panose="02020603050405020304" pitchFamily="18" charset="0"/>
                <a:cs typeface="Times New Roman" panose="02020603050405020304" pitchFamily="18" charset="0"/>
              </a:rPr>
              <a:t>AUTHORIZATION POSTMAN </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US" sz="2000" kern="0" dirty="0">
                <a:solidFill>
                  <a:schemeClr val="bg1"/>
                </a:solidFill>
                <a:effectLst/>
                <a:latin typeface="Times New Roman" panose="02020603050405020304" pitchFamily="18" charset="0"/>
                <a:cs typeface="Times New Roman" panose="02020603050405020304" pitchFamily="18" charset="0"/>
              </a:rPr>
              <a:t>EXECUTION </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US" sz="2000" kern="0" dirty="0">
                <a:solidFill>
                  <a:schemeClr val="bg1"/>
                </a:solidFill>
                <a:effectLst/>
                <a:latin typeface="Times New Roman" panose="02020603050405020304" pitchFamily="18" charset="0"/>
                <a:cs typeface="Times New Roman" panose="02020603050405020304" pitchFamily="18" charset="0"/>
              </a:rPr>
              <a:t>ADVANTAGES </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US" sz="2000" kern="0" dirty="0">
                <a:solidFill>
                  <a:schemeClr val="bg1"/>
                </a:solidFill>
                <a:effectLst/>
                <a:latin typeface="Times New Roman" panose="02020603050405020304" pitchFamily="18" charset="0"/>
                <a:cs typeface="Times New Roman" panose="02020603050405020304" pitchFamily="18" charset="0"/>
              </a:rPr>
              <a:t>CONCLUSION.</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107FC8E-2380-3052-4295-00033334AD45}"/>
              </a:ext>
            </a:extLst>
          </p:cNvPr>
          <p:cNvPicPr>
            <a:picLocks noChangeAspect="1"/>
          </p:cNvPicPr>
          <p:nvPr/>
        </p:nvPicPr>
        <p:blipFill>
          <a:blip r:embed="rId3"/>
          <a:stretch>
            <a:fillRect/>
          </a:stretch>
        </p:blipFill>
        <p:spPr>
          <a:xfrm>
            <a:off x="2276657" y="1176320"/>
            <a:ext cx="4590686" cy="2298391"/>
          </a:xfrm>
          <a:prstGeom prst="rect">
            <a:avLst/>
          </a:prstGeom>
        </p:spPr>
      </p:pic>
      <p:pic>
        <p:nvPicPr>
          <p:cNvPr id="9" name="Picture 8">
            <a:extLst>
              <a:ext uri="{FF2B5EF4-FFF2-40B4-BE49-F238E27FC236}">
                <a16:creationId xmlns:a16="http://schemas.microsoft.com/office/drawing/2014/main" id="{48C3DCE5-FA19-0C92-38E1-6E28364A2BB8}"/>
              </a:ext>
            </a:extLst>
          </p:cNvPr>
          <p:cNvPicPr>
            <a:picLocks noChangeAspect="1"/>
          </p:cNvPicPr>
          <p:nvPr/>
        </p:nvPicPr>
        <p:blipFill>
          <a:blip r:embed="rId4"/>
          <a:srcRect/>
          <a:stretch/>
        </p:blipFill>
        <p:spPr>
          <a:xfrm>
            <a:off x="1" y="0"/>
            <a:ext cx="5005136" cy="5143499"/>
          </a:xfrm>
          <a:prstGeom prst="rect">
            <a:avLst/>
          </a:prstGeom>
        </p:spPr>
      </p:pic>
      <p:sp>
        <p:nvSpPr>
          <p:cNvPr id="11" name="TextBox 10">
            <a:extLst>
              <a:ext uri="{FF2B5EF4-FFF2-40B4-BE49-F238E27FC236}">
                <a16:creationId xmlns:a16="http://schemas.microsoft.com/office/drawing/2014/main" id="{3192B9DE-ADA4-AAC6-5D39-D65AFB20D0FA}"/>
              </a:ext>
            </a:extLst>
          </p:cNvPr>
          <p:cNvSpPr txBox="1"/>
          <p:nvPr/>
        </p:nvSpPr>
        <p:spPr>
          <a:xfrm>
            <a:off x="5092914" y="333234"/>
            <a:ext cx="5823284"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CONTEXT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1023-D30B-280E-CD4A-75EE0A2E2568}"/>
              </a:ext>
            </a:extLst>
          </p:cNvPr>
          <p:cNvSpPr>
            <a:spLocks noGrp="1"/>
          </p:cNvSpPr>
          <p:nvPr>
            <p:ph type="title"/>
          </p:nvPr>
        </p:nvSpPr>
        <p:spPr>
          <a:xfrm>
            <a:off x="0" y="393750"/>
            <a:ext cx="4572000" cy="914100"/>
          </a:xfrm>
        </p:spPr>
        <p:txBody>
          <a:bodyPr>
            <a:normAutofit/>
          </a:bodyPr>
          <a:lstStyle/>
          <a:p>
            <a:pPr algn="ctr"/>
            <a:r>
              <a:rPr lang="en-IN" sz="2800" kern="0" dirty="0">
                <a:solidFill>
                  <a:schemeClr val="bg1"/>
                </a:solidFill>
                <a:effectLst/>
                <a:latin typeface="Times New Roman" panose="02020603050405020304" pitchFamily="18" charset="0"/>
                <a:cs typeface="Times New Roman" panose="02020603050405020304" pitchFamily="18" charset="0"/>
              </a:rPr>
              <a:t>Loan request module</a:t>
            </a:r>
            <a:endParaRPr lang="en-IN" sz="2800" dirty="0"/>
          </a:p>
        </p:txBody>
      </p:sp>
      <p:sp>
        <p:nvSpPr>
          <p:cNvPr id="3" name="Text Placeholder 2">
            <a:extLst>
              <a:ext uri="{FF2B5EF4-FFF2-40B4-BE49-F238E27FC236}">
                <a16:creationId xmlns:a16="http://schemas.microsoft.com/office/drawing/2014/main" id="{4C4FA98A-4394-3884-F43D-AE3566BFC769}"/>
              </a:ext>
            </a:extLst>
          </p:cNvPr>
          <p:cNvSpPr>
            <a:spLocks noGrp="1"/>
          </p:cNvSpPr>
          <p:nvPr>
            <p:ph type="body" idx="1"/>
          </p:nvPr>
        </p:nvSpPr>
        <p:spPr>
          <a:xfrm>
            <a:off x="0" y="1116150"/>
            <a:ext cx="4572000" cy="2911200"/>
          </a:xfrm>
        </p:spPr>
        <p:txBody>
          <a:bodyPr>
            <a:normAutofit/>
          </a:bodyPr>
          <a:lstStyle/>
          <a:p>
            <a:r>
              <a:rPr lang="en-US" sz="1600" kern="0" dirty="0">
                <a:solidFill>
                  <a:schemeClr val="bg1"/>
                </a:solidFill>
                <a:effectLst/>
                <a:latin typeface="Times New Roman" panose="02020603050405020304" pitchFamily="18" charset="0"/>
                <a:cs typeface="Times New Roman" panose="02020603050405020304" pitchFamily="18" charset="0"/>
              </a:rPr>
              <a:t>In loan request module the user have </a:t>
            </a:r>
            <a:r>
              <a:rPr lang="en-US" sz="1600" dirty="0">
                <a:solidFill>
                  <a:schemeClr val="bg1"/>
                </a:solidFill>
                <a:latin typeface="Times New Roman" panose="02020603050405020304" pitchFamily="18" charset="0"/>
                <a:cs typeface="Times New Roman" panose="02020603050405020304" pitchFamily="18" charset="0"/>
              </a:rPr>
              <a:t> </a:t>
            </a:r>
            <a:r>
              <a:rPr lang="en-US" sz="1600" kern="0" dirty="0">
                <a:solidFill>
                  <a:schemeClr val="bg1"/>
                </a:solidFill>
                <a:effectLst/>
                <a:latin typeface="Times New Roman" panose="02020603050405020304" pitchFamily="18" charset="0"/>
                <a:cs typeface="Times New Roman" panose="02020603050405020304" pitchFamily="18" charset="0"/>
              </a:rPr>
              <a:t>to choose which type of loan (Home </a:t>
            </a:r>
            <a:r>
              <a:rPr lang="en-US" sz="1600" dirty="0">
                <a:solidFill>
                  <a:schemeClr val="bg1"/>
                </a:solidFill>
                <a:latin typeface="Times New Roman" panose="02020603050405020304" pitchFamily="18" charset="0"/>
                <a:cs typeface="Times New Roman" panose="02020603050405020304" pitchFamily="18" charset="0"/>
              </a:rPr>
              <a:t> </a:t>
            </a:r>
            <a:r>
              <a:rPr lang="en-US" sz="1600" kern="0" dirty="0">
                <a:solidFill>
                  <a:schemeClr val="bg1"/>
                </a:solidFill>
                <a:effectLst/>
                <a:latin typeface="Times New Roman" panose="02020603050405020304" pitchFamily="18" charset="0"/>
                <a:cs typeface="Times New Roman" panose="02020603050405020304" pitchFamily="18" charset="0"/>
              </a:rPr>
              <a:t>loan ,Educational loan , </a:t>
            </a:r>
            <a:r>
              <a:rPr lang="en-US" sz="1600" kern="0" dirty="0" err="1">
                <a:solidFill>
                  <a:schemeClr val="bg1"/>
                </a:solidFill>
                <a:effectLst/>
                <a:latin typeface="Times New Roman" panose="02020603050405020304" pitchFamily="18" charset="0"/>
                <a:cs typeface="Times New Roman" panose="02020603050405020304" pitchFamily="18" charset="0"/>
              </a:rPr>
              <a:t>etc</a:t>
            </a:r>
            <a:r>
              <a:rPr lang="en-US" sz="1600" kern="0" dirty="0">
                <a:solidFill>
                  <a:schemeClr val="bg1"/>
                </a:solidFill>
                <a:effectLst/>
                <a:latin typeface="Times New Roman" panose="02020603050405020304" pitchFamily="18" charset="0"/>
                <a:cs typeface="Times New Roman" panose="02020603050405020304" pitchFamily="18" charset="0"/>
              </a:rPr>
              <a:t>)and how much amount he is requesting. </a:t>
            </a:r>
            <a:endParaRPr lang="en-US" sz="1600" dirty="0">
              <a:solidFill>
                <a:schemeClr val="bg1"/>
              </a:solidFill>
              <a:latin typeface="Times New Roman" panose="02020603050405020304" pitchFamily="18" charset="0"/>
              <a:cs typeface="Times New Roman" panose="02020603050405020304" pitchFamily="18" charset="0"/>
            </a:endParaRPr>
          </a:p>
          <a:p>
            <a:r>
              <a:rPr lang="en-US" sz="1600" kern="0" dirty="0">
                <a:solidFill>
                  <a:schemeClr val="bg1"/>
                </a:solidFill>
                <a:effectLst/>
                <a:latin typeface="Times New Roman" panose="02020603050405020304" pitchFamily="18" charset="0"/>
                <a:cs typeface="Times New Roman" panose="02020603050405020304" pitchFamily="18" charset="0"/>
              </a:rPr>
              <a:t>The request send to Admin for approval after admin approves the user </a:t>
            </a:r>
            <a:r>
              <a:rPr lang="en-US" sz="1600" dirty="0">
                <a:solidFill>
                  <a:schemeClr val="bg1"/>
                </a:solidFill>
                <a:latin typeface="Times New Roman" panose="02020603050405020304" pitchFamily="18" charset="0"/>
                <a:cs typeface="Times New Roman" panose="02020603050405020304" pitchFamily="18" charset="0"/>
              </a:rPr>
              <a:t> </a:t>
            </a:r>
            <a:r>
              <a:rPr lang="en-US" sz="1600" kern="0" dirty="0">
                <a:solidFill>
                  <a:schemeClr val="bg1"/>
                </a:solidFill>
                <a:effectLst/>
                <a:latin typeface="Times New Roman" panose="02020603050405020304" pitchFamily="18" charset="0"/>
                <a:cs typeface="Times New Roman" panose="02020603050405020304" pitchFamily="18" charset="0"/>
              </a:rPr>
              <a:t>can take the loan amount</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Business Loan Images - Free Download on Freepik">
            <a:extLst>
              <a:ext uri="{FF2B5EF4-FFF2-40B4-BE49-F238E27FC236}">
                <a16:creationId xmlns:a16="http://schemas.microsoft.com/office/drawing/2014/main" id="{DFEF5F1F-EA20-EC38-696D-69387E13D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0"/>
            <a:ext cx="4572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372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70C80-6B9F-4D09-24F1-3AC98C2BBEF1}"/>
              </a:ext>
            </a:extLst>
          </p:cNvPr>
          <p:cNvPicPr>
            <a:picLocks noChangeAspect="1"/>
          </p:cNvPicPr>
          <p:nvPr/>
        </p:nvPicPr>
        <p:blipFill>
          <a:blip r:embed="rId2"/>
          <a:stretch>
            <a:fillRect/>
          </a:stretch>
        </p:blipFill>
        <p:spPr>
          <a:xfrm>
            <a:off x="0" y="21826"/>
            <a:ext cx="4572000" cy="5121674"/>
          </a:xfrm>
          <a:prstGeom prst="rect">
            <a:avLst/>
          </a:prstGeom>
        </p:spPr>
      </p:pic>
      <p:pic>
        <p:nvPicPr>
          <p:cNvPr id="5" name="Picture 4">
            <a:extLst>
              <a:ext uri="{FF2B5EF4-FFF2-40B4-BE49-F238E27FC236}">
                <a16:creationId xmlns:a16="http://schemas.microsoft.com/office/drawing/2014/main" id="{3BE54BB5-1EE2-382A-F84B-3B32C3F3B08B}"/>
              </a:ext>
            </a:extLst>
          </p:cNvPr>
          <p:cNvPicPr>
            <a:picLocks noChangeAspect="1"/>
          </p:cNvPicPr>
          <p:nvPr/>
        </p:nvPicPr>
        <p:blipFill>
          <a:blip r:embed="rId3"/>
          <a:stretch>
            <a:fillRect/>
          </a:stretch>
        </p:blipFill>
        <p:spPr>
          <a:xfrm>
            <a:off x="4639377" y="0"/>
            <a:ext cx="4572000" cy="5143500"/>
          </a:xfrm>
          <a:prstGeom prst="rect">
            <a:avLst/>
          </a:prstGeom>
        </p:spPr>
      </p:pic>
    </p:spTree>
    <p:extLst>
      <p:ext uri="{BB962C8B-B14F-4D97-AF65-F5344CB8AC3E}">
        <p14:creationId xmlns:p14="http://schemas.microsoft.com/office/powerpoint/2010/main" val="1843666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94DF71-107E-9EEC-FE02-A292D1E47005}"/>
              </a:ext>
            </a:extLst>
          </p:cNvPr>
          <p:cNvPicPr>
            <a:picLocks noChangeAspect="1"/>
          </p:cNvPicPr>
          <p:nvPr/>
        </p:nvPicPr>
        <p:blipFill>
          <a:blip r:embed="rId2"/>
          <a:stretch>
            <a:fillRect/>
          </a:stretch>
        </p:blipFill>
        <p:spPr>
          <a:xfrm>
            <a:off x="0" y="0"/>
            <a:ext cx="4572000" cy="5143500"/>
          </a:xfrm>
          <a:prstGeom prst="rect">
            <a:avLst/>
          </a:prstGeom>
        </p:spPr>
      </p:pic>
      <p:pic>
        <p:nvPicPr>
          <p:cNvPr id="8" name="Picture 7">
            <a:extLst>
              <a:ext uri="{FF2B5EF4-FFF2-40B4-BE49-F238E27FC236}">
                <a16:creationId xmlns:a16="http://schemas.microsoft.com/office/drawing/2014/main" id="{D35F5FC2-678F-02A9-CDB5-F5B54C502CFB}"/>
              </a:ext>
            </a:extLst>
          </p:cNvPr>
          <p:cNvPicPr>
            <a:picLocks noChangeAspect="1"/>
          </p:cNvPicPr>
          <p:nvPr/>
        </p:nvPicPr>
        <p:blipFill>
          <a:blip r:embed="rId3"/>
          <a:stretch>
            <a:fillRect/>
          </a:stretch>
        </p:blipFill>
        <p:spPr>
          <a:xfrm>
            <a:off x="4571998" y="0"/>
            <a:ext cx="4572001" cy="5143500"/>
          </a:xfrm>
          <a:prstGeom prst="rect">
            <a:avLst/>
          </a:prstGeom>
        </p:spPr>
      </p:pic>
    </p:spTree>
    <p:extLst>
      <p:ext uri="{BB962C8B-B14F-4D97-AF65-F5344CB8AC3E}">
        <p14:creationId xmlns:p14="http://schemas.microsoft.com/office/powerpoint/2010/main" val="1760635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EA39-0B94-C477-F19F-13E2EE24B9B8}"/>
              </a:ext>
            </a:extLst>
          </p:cNvPr>
          <p:cNvSpPr>
            <a:spLocks noGrp="1"/>
          </p:cNvSpPr>
          <p:nvPr>
            <p:ph type="title"/>
          </p:nvPr>
        </p:nvSpPr>
        <p:spPr>
          <a:xfrm>
            <a:off x="0" y="134754"/>
            <a:ext cx="4572000" cy="914100"/>
          </a:xfrm>
        </p:spPr>
        <p:txBody>
          <a:bodyPr/>
          <a:lstStyle/>
          <a:p>
            <a:pPr algn="ctr"/>
            <a:r>
              <a:rPr lang="en-IN" sz="2400" kern="0" dirty="0">
                <a:solidFill>
                  <a:schemeClr val="bg1"/>
                </a:solidFill>
                <a:effectLst/>
                <a:latin typeface="Times New Roman" panose="02020603050405020304" pitchFamily="18" charset="0"/>
                <a:cs typeface="Times New Roman" panose="02020603050405020304" pitchFamily="18" charset="0"/>
              </a:rPr>
              <a:t>Cheque book request module</a:t>
            </a:r>
            <a:endParaRPr lang="en-IN" dirty="0"/>
          </a:p>
        </p:txBody>
      </p:sp>
      <p:sp>
        <p:nvSpPr>
          <p:cNvPr id="3" name="Text Placeholder 2">
            <a:extLst>
              <a:ext uri="{FF2B5EF4-FFF2-40B4-BE49-F238E27FC236}">
                <a16:creationId xmlns:a16="http://schemas.microsoft.com/office/drawing/2014/main" id="{9ED2EA96-8180-7B88-AB46-0B28ECDD3282}"/>
              </a:ext>
            </a:extLst>
          </p:cNvPr>
          <p:cNvSpPr>
            <a:spLocks noGrp="1"/>
          </p:cNvSpPr>
          <p:nvPr>
            <p:ph type="body" idx="1"/>
          </p:nvPr>
        </p:nvSpPr>
        <p:spPr>
          <a:xfrm>
            <a:off x="0" y="914100"/>
            <a:ext cx="4572000" cy="3792654"/>
          </a:xfrm>
        </p:spPr>
        <p:txBody>
          <a:bodyPr>
            <a:normAutofit/>
          </a:bodyPr>
          <a:lstStyle/>
          <a:p>
            <a:pPr>
              <a:lnSpc>
                <a:spcPct val="150000"/>
              </a:lnSpc>
            </a:pPr>
            <a:r>
              <a:rPr lang="en-US" sz="1800" kern="0" dirty="0">
                <a:solidFill>
                  <a:schemeClr val="bg1"/>
                </a:solidFill>
                <a:effectLst/>
                <a:latin typeface="Times New Roman" panose="02020603050405020304" pitchFamily="18" charset="0"/>
                <a:cs typeface="Times New Roman" panose="02020603050405020304" pitchFamily="18" charset="0"/>
              </a:rPr>
              <a:t>To maintain details of requested cheque books and update the status of checks in each issued cheque book, use the ‘Cheque Book Request Detail’ screen. </a:t>
            </a:r>
            <a:endParaRPr lang="en-US" sz="18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800" kern="0" dirty="0">
                <a:solidFill>
                  <a:schemeClr val="bg1"/>
                </a:solidFill>
                <a:effectLst/>
                <a:latin typeface="Times New Roman" panose="02020603050405020304" pitchFamily="18" charset="0"/>
                <a:cs typeface="Times New Roman" panose="02020603050405020304" pitchFamily="18" charset="0"/>
              </a:rPr>
              <a:t>User can apply for cheque book . </a:t>
            </a:r>
            <a:endParaRPr lang="en-US" sz="18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800" kern="0" dirty="0">
                <a:solidFill>
                  <a:schemeClr val="bg1"/>
                </a:solidFill>
                <a:effectLst/>
                <a:latin typeface="Times New Roman" panose="02020603050405020304" pitchFamily="18" charset="0"/>
                <a:cs typeface="Times New Roman" panose="02020603050405020304" pitchFamily="18" charset="0"/>
              </a:rPr>
              <a:t>After admin will be Notified and approval the user can get checkbook</a:t>
            </a:r>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6C41CB8-708A-496A-2B28-FB598682BCDF}"/>
              </a:ext>
            </a:extLst>
          </p:cNvPr>
          <p:cNvPicPr>
            <a:picLocks noChangeAspect="1"/>
          </p:cNvPicPr>
          <p:nvPr/>
        </p:nvPicPr>
        <p:blipFill>
          <a:blip r:embed="rId2"/>
          <a:stretch>
            <a:fillRect/>
          </a:stretch>
        </p:blipFill>
        <p:spPr>
          <a:xfrm>
            <a:off x="4571998" y="1"/>
            <a:ext cx="4572001" cy="5143500"/>
          </a:xfrm>
          <a:prstGeom prst="rect">
            <a:avLst/>
          </a:prstGeom>
        </p:spPr>
      </p:pic>
    </p:spTree>
    <p:extLst>
      <p:ext uri="{BB962C8B-B14F-4D97-AF65-F5344CB8AC3E}">
        <p14:creationId xmlns:p14="http://schemas.microsoft.com/office/powerpoint/2010/main" val="180183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979EAD-1C0E-8326-CEF9-D870BB6C9230}"/>
              </a:ext>
            </a:extLst>
          </p:cNvPr>
          <p:cNvPicPr>
            <a:picLocks noChangeAspect="1"/>
          </p:cNvPicPr>
          <p:nvPr/>
        </p:nvPicPr>
        <p:blipFill>
          <a:blip r:embed="rId2"/>
          <a:stretch>
            <a:fillRect/>
          </a:stretch>
        </p:blipFill>
        <p:spPr>
          <a:xfrm>
            <a:off x="0" y="0"/>
            <a:ext cx="4572000" cy="5143499"/>
          </a:xfrm>
          <a:prstGeom prst="rect">
            <a:avLst/>
          </a:prstGeom>
        </p:spPr>
      </p:pic>
      <p:pic>
        <p:nvPicPr>
          <p:cNvPr id="5" name="Picture 4">
            <a:extLst>
              <a:ext uri="{FF2B5EF4-FFF2-40B4-BE49-F238E27FC236}">
                <a16:creationId xmlns:a16="http://schemas.microsoft.com/office/drawing/2014/main" id="{92B41C4B-C11D-BDF9-64BA-4637C6DBDA82}"/>
              </a:ext>
            </a:extLst>
          </p:cNvPr>
          <p:cNvPicPr>
            <a:picLocks noChangeAspect="1"/>
          </p:cNvPicPr>
          <p:nvPr/>
        </p:nvPicPr>
        <p:blipFill>
          <a:blip r:embed="rId3"/>
          <a:stretch>
            <a:fillRect/>
          </a:stretch>
        </p:blipFill>
        <p:spPr>
          <a:xfrm>
            <a:off x="4571999" y="0"/>
            <a:ext cx="4572000" cy="5143499"/>
          </a:xfrm>
          <a:prstGeom prst="rect">
            <a:avLst/>
          </a:prstGeom>
        </p:spPr>
      </p:pic>
    </p:spTree>
    <p:extLst>
      <p:ext uri="{BB962C8B-B14F-4D97-AF65-F5344CB8AC3E}">
        <p14:creationId xmlns:p14="http://schemas.microsoft.com/office/powerpoint/2010/main" val="98810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45B75E-F4CE-4971-D843-8DCF14431E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4744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20DA-35AC-B4AA-A29F-217F33A8538F}"/>
              </a:ext>
            </a:extLst>
          </p:cNvPr>
          <p:cNvSpPr>
            <a:spLocks noGrp="1"/>
          </p:cNvSpPr>
          <p:nvPr>
            <p:ph type="title"/>
          </p:nvPr>
        </p:nvSpPr>
        <p:spPr>
          <a:xfrm>
            <a:off x="1287875" y="258996"/>
            <a:ext cx="7038900" cy="914100"/>
          </a:xfrm>
        </p:spPr>
        <p:txBody>
          <a:bodyPr>
            <a:normAutofit/>
          </a:bodyPr>
          <a:lstStyle/>
          <a:p>
            <a:pPr algn="ctr"/>
            <a:r>
              <a:rPr lang="en-IN" sz="2800" b="1" kern="0" dirty="0">
                <a:solidFill>
                  <a:schemeClr val="bg1"/>
                </a:solidFill>
                <a:effectLst/>
                <a:latin typeface="Times New Roman" panose="02020603050405020304" pitchFamily="18" charset="0"/>
                <a:cs typeface="Times New Roman" panose="02020603050405020304" pitchFamily="18" charset="0"/>
              </a:rPr>
              <a:t>TRANSFER</a:t>
            </a:r>
            <a:r>
              <a:rPr lang="en-IN" sz="2800" kern="0" dirty="0">
                <a:solidFill>
                  <a:schemeClr val="bg1"/>
                </a:solidFill>
                <a:effectLst/>
                <a:latin typeface="Times New Roman" panose="02020603050405020304" pitchFamily="18" charset="0"/>
                <a:cs typeface="Times New Roman" panose="02020603050405020304" pitchFamily="18" charset="0"/>
              </a:rPr>
              <a:t> </a:t>
            </a:r>
            <a:r>
              <a:rPr lang="en-IN" sz="2800" b="1" kern="0" dirty="0">
                <a:solidFill>
                  <a:schemeClr val="bg1"/>
                </a:solidFill>
                <a:effectLst/>
                <a:latin typeface="Times New Roman" panose="02020603050405020304" pitchFamily="18" charset="0"/>
                <a:cs typeface="Times New Roman" panose="02020603050405020304" pitchFamily="18" charset="0"/>
              </a:rPr>
              <a:t>MODULE</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487C47D-08AF-46E0-F3FA-359DE42835FA}"/>
              </a:ext>
            </a:extLst>
          </p:cNvPr>
          <p:cNvSpPr>
            <a:spLocks noGrp="1"/>
          </p:cNvSpPr>
          <p:nvPr>
            <p:ph type="body" idx="1"/>
          </p:nvPr>
        </p:nvSpPr>
        <p:spPr>
          <a:xfrm>
            <a:off x="380198" y="818147"/>
            <a:ext cx="8383604" cy="4325353"/>
          </a:xfrm>
        </p:spPr>
        <p:txBody>
          <a:bodyPr>
            <a:noAutofit/>
          </a:bodyPr>
          <a:lstStyle/>
          <a:p>
            <a:pPr>
              <a:lnSpc>
                <a:spcPct val="150000"/>
              </a:lnSpc>
            </a:pPr>
            <a:r>
              <a:rPr lang="en-US" sz="1800" kern="0" dirty="0">
                <a:solidFill>
                  <a:schemeClr val="bg1"/>
                </a:solidFill>
                <a:effectLst/>
                <a:latin typeface="Times New Roman" panose="02020603050405020304" pitchFamily="18" charset="0"/>
                <a:cs typeface="Times New Roman" panose="02020603050405020304" pitchFamily="18" charset="0"/>
              </a:rPr>
              <a:t>You can record a deposit or withdrawal to/from a bank account to keep your balances up-to- date with the activity that happens outside of the accounting software. </a:t>
            </a:r>
            <a:endParaRPr lang="en-US" sz="18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800" kern="0" dirty="0">
                <a:solidFill>
                  <a:schemeClr val="bg1"/>
                </a:solidFill>
                <a:effectLst/>
                <a:latin typeface="Times New Roman" panose="02020603050405020304" pitchFamily="18" charset="0"/>
                <a:cs typeface="Times New Roman" panose="02020603050405020304" pitchFamily="18" charset="0"/>
              </a:rPr>
              <a:t>As we add accounts and amounts, the Total Deposit/Withdrawal amount will automatically update. </a:t>
            </a:r>
            <a:endParaRPr lang="en-US" sz="18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800" kern="0" dirty="0">
                <a:solidFill>
                  <a:schemeClr val="bg1"/>
                </a:solidFill>
                <a:effectLst/>
                <a:latin typeface="Times New Roman" panose="02020603050405020304" pitchFamily="18" charset="0"/>
                <a:cs typeface="Times New Roman" panose="02020603050405020304" pitchFamily="18" charset="0"/>
              </a:rPr>
              <a:t>We will be asked to add account number and bank account details after which we can confirm the amount to be deposited or withdrawn. </a:t>
            </a:r>
            <a:endParaRPr lang="en-US" sz="18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800" kern="0" dirty="0">
                <a:solidFill>
                  <a:schemeClr val="bg1"/>
                </a:solidFill>
                <a:effectLst/>
                <a:latin typeface="Times New Roman" panose="02020603050405020304" pitchFamily="18" charset="0"/>
                <a:cs typeface="Times New Roman" panose="02020603050405020304" pitchFamily="18" charset="0"/>
              </a:rPr>
              <a:t>Click Confirm once all information has been input. Your transaction is now complete.</a:t>
            </a:r>
          </a:p>
        </p:txBody>
      </p:sp>
    </p:spTree>
    <p:extLst>
      <p:ext uri="{BB962C8B-B14F-4D97-AF65-F5344CB8AC3E}">
        <p14:creationId xmlns:p14="http://schemas.microsoft.com/office/powerpoint/2010/main" val="1890550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3AEB3-0D23-2FC7-1F64-0C3BD79A97CC}"/>
              </a:ext>
            </a:extLst>
          </p:cNvPr>
          <p:cNvPicPr>
            <a:picLocks noChangeAspect="1"/>
          </p:cNvPicPr>
          <p:nvPr/>
        </p:nvPicPr>
        <p:blipFill>
          <a:blip r:embed="rId2"/>
          <a:stretch>
            <a:fillRect/>
          </a:stretch>
        </p:blipFill>
        <p:spPr>
          <a:xfrm>
            <a:off x="1" y="0"/>
            <a:ext cx="4572000" cy="5143500"/>
          </a:xfrm>
          <a:prstGeom prst="rect">
            <a:avLst/>
          </a:prstGeom>
        </p:spPr>
      </p:pic>
      <p:pic>
        <p:nvPicPr>
          <p:cNvPr id="5" name="Picture 4">
            <a:extLst>
              <a:ext uri="{FF2B5EF4-FFF2-40B4-BE49-F238E27FC236}">
                <a16:creationId xmlns:a16="http://schemas.microsoft.com/office/drawing/2014/main" id="{65431807-736E-2543-1265-E0782BE4D621}"/>
              </a:ext>
            </a:extLst>
          </p:cNvPr>
          <p:cNvPicPr>
            <a:picLocks noChangeAspect="1"/>
          </p:cNvPicPr>
          <p:nvPr/>
        </p:nvPicPr>
        <p:blipFill>
          <a:blip r:embed="rId3"/>
          <a:stretch>
            <a:fillRect/>
          </a:stretch>
        </p:blipFill>
        <p:spPr>
          <a:xfrm>
            <a:off x="4571999" y="0"/>
            <a:ext cx="4572000" cy="5143499"/>
          </a:xfrm>
          <a:prstGeom prst="rect">
            <a:avLst/>
          </a:prstGeom>
        </p:spPr>
      </p:pic>
    </p:spTree>
    <p:extLst>
      <p:ext uri="{BB962C8B-B14F-4D97-AF65-F5344CB8AC3E}">
        <p14:creationId xmlns:p14="http://schemas.microsoft.com/office/powerpoint/2010/main" val="2841510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48E74D-8791-957B-ED23-F587AC097DE2}"/>
              </a:ext>
            </a:extLst>
          </p:cNvPr>
          <p:cNvPicPr>
            <a:picLocks noChangeAspect="1"/>
          </p:cNvPicPr>
          <p:nvPr/>
        </p:nvPicPr>
        <p:blipFill>
          <a:blip r:embed="rId2"/>
          <a:stretch>
            <a:fillRect/>
          </a:stretch>
        </p:blipFill>
        <p:spPr>
          <a:xfrm>
            <a:off x="1" y="808522"/>
            <a:ext cx="4572000" cy="4334977"/>
          </a:xfrm>
          <a:prstGeom prst="rect">
            <a:avLst/>
          </a:prstGeom>
        </p:spPr>
      </p:pic>
      <p:pic>
        <p:nvPicPr>
          <p:cNvPr id="7" name="Picture 6">
            <a:extLst>
              <a:ext uri="{FF2B5EF4-FFF2-40B4-BE49-F238E27FC236}">
                <a16:creationId xmlns:a16="http://schemas.microsoft.com/office/drawing/2014/main" id="{0080669D-38B0-B593-86CB-8D69AA77E415}"/>
              </a:ext>
            </a:extLst>
          </p:cNvPr>
          <p:cNvPicPr>
            <a:picLocks noChangeAspect="1"/>
          </p:cNvPicPr>
          <p:nvPr/>
        </p:nvPicPr>
        <p:blipFill>
          <a:blip r:embed="rId3"/>
          <a:stretch>
            <a:fillRect/>
          </a:stretch>
        </p:blipFill>
        <p:spPr>
          <a:xfrm>
            <a:off x="4571998" y="808522"/>
            <a:ext cx="4572001" cy="4334978"/>
          </a:xfrm>
          <a:prstGeom prst="rect">
            <a:avLst/>
          </a:prstGeom>
        </p:spPr>
      </p:pic>
      <p:sp>
        <p:nvSpPr>
          <p:cNvPr id="8" name="TextBox 7">
            <a:extLst>
              <a:ext uri="{FF2B5EF4-FFF2-40B4-BE49-F238E27FC236}">
                <a16:creationId xmlns:a16="http://schemas.microsoft.com/office/drawing/2014/main" id="{0F156A66-9CFB-0134-DDA5-7071DD6F21F4}"/>
              </a:ext>
            </a:extLst>
          </p:cNvPr>
          <p:cNvSpPr txBox="1"/>
          <p:nvPr/>
        </p:nvSpPr>
        <p:spPr>
          <a:xfrm>
            <a:off x="0" y="77002"/>
            <a:ext cx="9143999" cy="461665"/>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           User Transfer history                      Admin Transfer history</a:t>
            </a:r>
          </a:p>
        </p:txBody>
      </p:sp>
    </p:spTree>
    <p:extLst>
      <p:ext uri="{BB962C8B-B14F-4D97-AF65-F5344CB8AC3E}">
        <p14:creationId xmlns:p14="http://schemas.microsoft.com/office/powerpoint/2010/main" val="2406017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9880-1D82-A488-79C2-4F3057371DE1}"/>
              </a:ext>
            </a:extLst>
          </p:cNvPr>
          <p:cNvSpPr>
            <a:spLocks noGrp="1"/>
          </p:cNvSpPr>
          <p:nvPr>
            <p:ph type="title"/>
          </p:nvPr>
        </p:nvSpPr>
        <p:spPr/>
        <p:txBody>
          <a:bodyPr>
            <a:normAutofit/>
          </a:bodyPr>
          <a:lstStyle/>
          <a:p>
            <a:pPr algn="ctr"/>
            <a:r>
              <a:rPr lang="en-IN" sz="2800" b="1" kern="0" dirty="0">
                <a:solidFill>
                  <a:schemeClr val="bg1"/>
                </a:solidFill>
                <a:effectLst/>
                <a:latin typeface="Times New Roman" panose="02020603050405020304" pitchFamily="18" charset="0"/>
                <a:cs typeface="Times New Roman" panose="02020603050405020304" pitchFamily="18" charset="0"/>
              </a:rPr>
              <a:t>TRANSACTION</a:t>
            </a:r>
            <a:r>
              <a:rPr lang="en-IN" sz="2800" kern="0" dirty="0">
                <a:solidFill>
                  <a:schemeClr val="bg1"/>
                </a:solidFill>
                <a:effectLst/>
                <a:latin typeface="Times New Roman" panose="02020603050405020304" pitchFamily="18" charset="0"/>
                <a:cs typeface="Times New Roman" panose="02020603050405020304" pitchFamily="18" charset="0"/>
              </a:rPr>
              <a:t> </a:t>
            </a:r>
            <a:r>
              <a:rPr lang="en-IN" sz="2800" b="1" kern="0" dirty="0">
                <a:solidFill>
                  <a:schemeClr val="bg1"/>
                </a:solidFill>
                <a:effectLst/>
                <a:latin typeface="Times New Roman" panose="02020603050405020304" pitchFamily="18" charset="0"/>
                <a:cs typeface="Times New Roman" panose="02020603050405020304" pitchFamily="18" charset="0"/>
              </a:rPr>
              <a:t>MODULE</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83C5C88-D162-4169-8F02-7124E908CDC3}"/>
              </a:ext>
            </a:extLst>
          </p:cNvPr>
          <p:cNvSpPr>
            <a:spLocks noGrp="1"/>
          </p:cNvSpPr>
          <p:nvPr>
            <p:ph type="body" idx="1"/>
          </p:nvPr>
        </p:nvSpPr>
        <p:spPr/>
        <p:txBody>
          <a:bodyPr/>
          <a:lstStyle/>
          <a:p>
            <a:pPr>
              <a:lnSpc>
                <a:spcPct val="150000"/>
              </a:lnSpc>
            </a:pPr>
            <a:r>
              <a:rPr lang="en-US" sz="1400" kern="0" dirty="0">
                <a:solidFill>
                  <a:schemeClr val="bg1"/>
                </a:solidFill>
                <a:effectLst/>
                <a:latin typeface="Times New Roman" panose="02020603050405020304" pitchFamily="18" charset="0"/>
                <a:cs typeface="Times New Roman" panose="02020603050405020304" pitchFamily="18" charset="0"/>
              </a:rPr>
              <a:t>You can record a deposit or withdrawal to/from a bank account to keep your balances up-to- date with the activity that happens outside of the accounting software. </a:t>
            </a:r>
            <a:endParaRPr lang="en-US" sz="14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400" kern="0" dirty="0">
                <a:solidFill>
                  <a:schemeClr val="bg1"/>
                </a:solidFill>
                <a:effectLst/>
                <a:latin typeface="Times New Roman" panose="02020603050405020304" pitchFamily="18" charset="0"/>
                <a:cs typeface="Times New Roman" panose="02020603050405020304" pitchFamily="18" charset="0"/>
              </a:rPr>
              <a:t>As we add accounts and amounts, the Total Deposit/Withdrawal amount will automatically update. </a:t>
            </a:r>
          </a:p>
          <a:p>
            <a:pPr>
              <a:lnSpc>
                <a:spcPct val="150000"/>
              </a:lnSpc>
            </a:pPr>
            <a:r>
              <a:rPr lang="en-US" sz="1400" dirty="0">
                <a:solidFill>
                  <a:schemeClr val="bg1"/>
                </a:solidFill>
                <a:latin typeface="Times New Roman" panose="02020603050405020304" pitchFamily="18" charset="0"/>
                <a:cs typeface="Times New Roman" panose="02020603050405020304" pitchFamily="18" charset="0"/>
              </a:rPr>
              <a:t>We can download the transaction history with clicking on download button.</a:t>
            </a:r>
            <a:endParaRPr lang="en-IN" sz="1400"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US" sz="1400" dirty="0">
              <a:solidFill>
                <a:schemeClr val="bg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39961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F961-B261-0B49-0CDF-BD6E12E4A002}"/>
              </a:ext>
            </a:extLst>
          </p:cNvPr>
          <p:cNvSpPr>
            <a:spLocks noGrp="1"/>
          </p:cNvSpPr>
          <p:nvPr>
            <p:ph type="title"/>
          </p:nvPr>
        </p:nvSpPr>
        <p:spPr>
          <a:xfrm>
            <a:off x="616017" y="288758"/>
            <a:ext cx="7038900" cy="914100"/>
          </a:xfrm>
        </p:spPr>
        <p:txBody>
          <a:bodyPr>
            <a:normAutofit/>
          </a:bodyPr>
          <a:lstStyle/>
          <a:p>
            <a:r>
              <a:rPr lang="en-US" sz="2800" kern="0" dirty="0">
                <a:solidFill>
                  <a:schemeClr val="bg1"/>
                </a:solidFill>
                <a:effectLst/>
                <a:latin typeface="Times New Roman" panose="02020603050405020304" pitchFamily="18" charset="0"/>
                <a:cs typeface="Times New Roman" panose="02020603050405020304" pitchFamily="18" charset="0"/>
              </a:rPr>
              <a:t>PROBLEM STATEMENT</a:t>
            </a:r>
            <a:endParaRPr lang="en-IN" sz="2800" dirty="0"/>
          </a:p>
        </p:txBody>
      </p:sp>
      <p:pic>
        <p:nvPicPr>
          <p:cNvPr id="1026" name="Picture 2" descr="Problem Statement&quot; Images – Browse 150 Stock Photos, Vectors, and Video |  Adobe Stock">
            <a:extLst>
              <a:ext uri="{FF2B5EF4-FFF2-40B4-BE49-F238E27FC236}">
                <a16:creationId xmlns:a16="http://schemas.microsoft.com/office/drawing/2014/main" id="{C858DD7D-966D-8BD7-628B-343CA3723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886" y="0"/>
            <a:ext cx="4158114"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245C06-8D20-D771-E268-31E19F48DFC7}"/>
              </a:ext>
            </a:extLst>
          </p:cNvPr>
          <p:cNvSpPr txBox="1"/>
          <p:nvPr/>
        </p:nvSpPr>
        <p:spPr>
          <a:xfrm>
            <a:off x="336884" y="1116531"/>
            <a:ext cx="4235116" cy="2262671"/>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sz="1600" b="0" i="0" dirty="0">
                <a:solidFill>
                  <a:srgbClr val="D1D5DB"/>
                </a:solidFill>
                <a:effectLst/>
                <a:latin typeface="Times New Roman" panose="02020603050405020304" pitchFamily="18" charset="0"/>
                <a:cs typeface="Times New Roman" panose="02020603050405020304" pitchFamily="18" charset="0"/>
              </a:rPr>
              <a:t>people had to deal with inconvenience, long wait times, lots of paperwork, limited bank hours, security worries, and a lack of real-time information when managing their money.</a:t>
            </a:r>
            <a:endParaRPr lang="en-US" sz="1600" dirty="0">
              <a:solidFill>
                <a:srgbClr val="D1D5DB"/>
              </a:solidFill>
              <a:latin typeface="Söhne"/>
            </a:endParaRPr>
          </a:p>
          <a:p>
            <a:pPr>
              <a:lnSpc>
                <a:spcPct val="150000"/>
              </a:lnSpc>
            </a:pPr>
            <a:endParaRPr lang="en-IN" sz="1600" dirty="0"/>
          </a:p>
        </p:txBody>
      </p:sp>
    </p:spTree>
    <p:extLst>
      <p:ext uri="{BB962C8B-B14F-4D97-AF65-F5344CB8AC3E}">
        <p14:creationId xmlns:p14="http://schemas.microsoft.com/office/powerpoint/2010/main" val="1351796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850A9-C1C9-8C2B-2F0E-E492EE645015}"/>
              </a:ext>
            </a:extLst>
          </p:cNvPr>
          <p:cNvPicPr>
            <a:picLocks noChangeAspect="1"/>
          </p:cNvPicPr>
          <p:nvPr/>
        </p:nvPicPr>
        <p:blipFill>
          <a:blip r:embed="rId2"/>
          <a:stretch>
            <a:fillRect/>
          </a:stretch>
        </p:blipFill>
        <p:spPr>
          <a:xfrm>
            <a:off x="0" y="750770"/>
            <a:ext cx="4572000" cy="4392729"/>
          </a:xfrm>
          <a:prstGeom prst="rect">
            <a:avLst/>
          </a:prstGeom>
        </p:spPr>
      </p:pic>
      <p:sp>
        <p:nvSpPr>
          <p:cNvPr id="6" name="TextBox 5">
            <a:extLst>
              <a:ext uri="{FF2B5EF4-FFF2-40B4-BE49-F238E27FC236}">
                <a16:creationId xmlns:a16="http://schemas.microsoft.com/office/drawing/2014/main" id="{69C6ABCE-4BD8-71BD-F2A0-D7E952138892}"/>
              </a:ext>
            </a:extLst>
          </p:cNvPr>
          <p:cNvSpPr txBox="1"/>
          <p:nvPr/>
        </p:nvSpPr>
        <p:spPr>
          <a:xfrm>
            <a:off x="0" y="173255"/>
            <a:ext cx="9144000" cy="400110"/>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            User transaction table                                    Admin transaction table</a:t>
            </a:r>
          </a:p>
        </p:txBody>
      </p:sp>
      <p:pic>
        <p:nvPicPr>
          <p:cNvPr id="8" name="Picture 7">
            <a:extLst>
              <a:ext uri="{FF2B5EF4-FFF2-40B4-BE49-F238E27FC236}">
                <a16:creationId xmlns:a16="http://schemas.microsoft.com/office/drawing/2014/main" id="{B645DA3C-F68B-ABF1-C23B-CED12A8F3593}"/>
              </a:ext>
            </a:extLst>
          </p:cNvPr>
          <p:cNvPicPr>
            <a:picLocks noChangeAspect="1"/>
          </p:cNvPicPr>
          <p:nvPr/>
        </p:nvPicPr>
        <p:blipFill>
          <a:blip r:embed="rId3"/>
          <a:stretch>
            <a:fillRect/>
          </a:stretch>
        </p:blipFill>
        <p:spPr>
          <a:xfrm>
            <a:off x="4572000" y="750770"/>
            <a:ext cx="4572000" cy="4392730"/>
          </a:xfrm>
          <a:prstGeom prst="rect">
            <a:avLst/>
          </a:prstGeom>
        </p:spPr>
      </p:pic>
    </p:spTree>
    <p:extLst>
      <p:ext uri="{BB962C8B-B14F-4D97-AF65-F5344CB8AC3E}">
        <p14:creationId xmlns:p14="http://schemas.microsoft.com/office/powerpoint/2010/main" val="3927225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62E5-30CB-9C4E-5AC5-DE63AA52C40C}"/>
              </a:ext>
            </a:extLst>
          </p:cNvPr>
          <p:cNvSpPr>
            <a:spLocks noGrp="1"/>
          </p:cNvSpPr>
          <p:nvPr>
            <p:ph type="title"/>
          </p:nvPr>
        </p:nvSpPr>
        <p:spPr/>
        <p:txBody>
          <a:bodyPr>
            <a:normAutofit/>
          </a:bodyPr>
          <a:lstStyle/>
          <a:p>
            <a:pPr algn="ct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EDIT PROFILE:</a:t>
            </a:r>
            <a:endParaRPr lang="en-IN" sz="1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4FB0A64-484E-6D8E-5150-646CF4FFFD84}"/>
              </a:ext>
            </a:extLst>
          </p:cNvPr>
          <p:cNvSpPr>
            <a:spLocks noGrp="1"/>
          </p:cNvSpPr>
          <p:nvPr>
            <p:ph type="body" idx="1"/>
          </p:nvPr>
        </p:nvSpPr>
        <p:spPr>
          <a:xfrm>
            <a:off x="0" y="749200"/>
            <a:ext cx="9144000" cy="4504821"/>
          </a:xfrm>
        </p:spPr>
        <p:txBody>
          <a:bodyPr>
            <a:noAutofit/>
          </a:bodyPr>
          <a:lstStyle/>
          <a:p>
            <a:pPr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Enable users to update their profile information easily.</a:t>
            </a:r>
          </a:p>
          <a:p>
            <a:pPr marL="146050" indent="0" algn="l">
              <a:buNone/>
            </a:pPr>
            <a:r>
              <a:rPr lang="en-US" sz="1400" b="1" i="0" dirty="0">
                <a:solidFill>
                  <a:srgbClr val="D1D5DB"/>
                </a:solidFill>
                <a:effectLst/>
                <a:latin typeface="Times New Roman" panose="02020603050405020304" pitchFamily="18" charset="0"/>
                <a:cs typeface="Times New Roman" panose="02020603050405020304" pitchFamily="18" charset="0"/>
              </a:rPr>
              <a:t>Editable Fields:</a:t>
            </a:r>
            <a:endParaRPr lang="en-US" sz="1400" b="0" i="0" dirty="0">
              <a:solidFill>
                <a:srgbClr val="D1D5DB"/>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Mobile Number</a:t>
            </a: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Address</a:t>
            </a: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Email</a:t>
            </a: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Old Password</a:t>
            </a: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New Password</a:t>
            </a:r>
          </a:p>
          <a:p>
            <a:pPr marL="146050" indent="0" algn="l">
              <a:buNone/>
            </a:pPr>
            <a:r>
              <a:rPr lang="en-US" sz="1400" b="1" i="0" dirty="0">
                <a:solidFill>
                  <a:srgbClr val="D1D5DB"/>
                </a:solidFill>
                <a:effectLst/>
                <a:latin typeface="Times New Roman" panose="02020603050405020304" pitchFamily="18" charset="0"/>
                <a:cs typeface="Times New Roman" panose="02020603050405020304" pitchFamily="18" charset="0"/>
              </a:rPr>
              <a:t>Benefits:</a:t>
            </a:r>
            <a:endParaRPr lang="en-US" sz="1400" b="0" i="0" dirty="0">
              <a:solidFill>
                <a:srgbClr val="D1D5DB"/>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Convenience for users</a:t>
            </a: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Improved data accuracy</a:t>
            </a: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Enhanced account security</a:t>
            </a:r>
          </a:p>
          <a:p>
            <a:pPr marL="146050" indent="0" algn="l">
              <a:buNone/>
            </a:pPr>
            <a:r>
              <a:rPr lang="en-US" sz="1400" b="1" i="0" dirty="0">
                <a:solidFill>
                  <a:srgbClr val="D1D5DB"/>
                </a:solidFill>
                <a:effectLst/>
                <a:latin typeface="Times New Roman" panose="02020603050405020304" pitchFamily="18" charset="0"/>
                <a:cs typeface="Times New Roman" panose="02020603050405020304" pitchFamily="18" charset="0"/>
              </a:rPr>
              <a:t>User-Friendly Interface</a:t>
            </a:r>
            <a:endParaRPr lang="en-US" sz="1400" b="0" i="0" dirty="0">
              <a:solidFill>
                <a:srgbClr val="D1D5DB"/>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Simple and intuitive design</a:t>
            </a: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Password strength checks</a:t>
            </a:r>
          </a:p>
          <a:p>
            <a:pPr marL="146050" indent="0" algn="l">
              <a:buNone/>
            </a:pPr>
            <a:r>
              <a:rPr lang="en-US" sz="1400" b="1" i="0" dirty="0">
                <a:solidFill>
                  <a:srgbClr val="D1D5DB"/>
                </a:solidFill>
                <a:effectLst/>
                <a:latin typeface="Times New Roman" panose="02020603050405020304" pitchFamily="18" charset="0"/>
                <a:cs typeface="Times New Roman" panose="02020603050405020304" pitchFamily="18" charset="0"/>
              </a:rPr>
              <a:t>Security Measures:</a:t>
            </a:r>
            <a:endParaRPr lang="en-US" sz="1400" b="0" i="0" dirty="0">
              <a:solidFill>
                <a:srgbClr val="D1D5DB"/>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Authentication required for changes</a:t>
            </a:r>
          </a:p>
          <a:p>
            <a:pPr marL="742950" lvl="1" indent="-285750" algn="l">
              <a:buFont typeface="Arial" panose="020B0604020202020204" pitchFamily="34" charset="0"/>
              <a:buChar char="•"/>
            </a:pPr>
            <a:r>
              <a:rPr lang="en-US" sz="1400" b="0" i="0" dirty="0">
                <a:solidFill>
                  <a:srgbClr val="D1D5DB"/>
                </a:solidFill>
                <a:effectLst/>
                <a:latin typeface="Times New Roman" panose="02020603050405020304" pitchFamily="18" charset="0"/>
                <a:cs typeface="Times New Roman" panose="02020603050405020304" pitchFamily="18" charset="0"/>
              </a:rPr>
              <a:t>Secure password updating</a:t>
            </a:r>
          </a:p>
          <a:p>
            <a:pPr>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305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C0678F-2EB9-BD31-DD7B-48EEFFD347EA}"/>
              </a:ext>
            </a:extLst>
          </p:cNvPr>
          <p:cNvPicPr>
            <a:picLocks noChangeAspect="1"/>
          </p:cNvPicPr>
          <p:nvPr/>
        </p:nvPicPr>
        <p:blipFill>
          <a:blip r:embed="rId2"/>
          <a:stretch>
            <a:fillRect/>
          </a:stretch>
        </p:blipFill>
        <p:spPr>
          <a:xfrm>
            <a:off x="0" y="0"/>
            <a:ext cx="4637314" cy="5143500"/>
          </a:xfrm>
          <a:prstGeom prst="rect">
            <a:avLst/>
          </a:prstGeom>
        </p:spPr>
      </p:pic>
      <p:pic>
        <p:nvPicPr>
          <p:cNvPr id="5" name="Picture 4">
            <a:extLst>
              <a:ext uri="{FF2B5EF4-FFF2-40B4-BE49-F238E27FC236}">
                <a16:creationId xmlns:a16="http://schemas.microsoft.com/office/drawing/2014/main" id="{A81C3886-3F7C-C990-A0AF-5E5F8437C12E}"/>
              </a:ext>
            </a:extLst>
          </p:cNvPr>
          <p:cNvPicPr>
            <a:picLocks noChangeAspect="1"/>
          </p:cNvPicPr>
          <p:nvPr/>
        </p:nvPicPr>
        <p:blipFill>
          <a:blip r:embed="rId3"/>
          <a:stretch>
            <a:fillRect/>
          </a:stretch>
        </p:blipFill>
        <p:spPr>
          <a:xfrm>
            <a:off x="4637314" y="0"/>
            <a:ext cx="4506685" cy="5143499"/>
          </a:xfrm>
          <a:prstGeom prst="rect">
            <a:avLst/>
          </a:prstGeom>
        </p:spPr>
      </p:pic>
    </p:spTree>
    <p:extLst>
      <p:ext uri="{BB962C8B-B14F-4D97-AF65-F5344CB8AC3E}">
        <p14:creationId xmlns:p14="http://schemas.microsoft.com/office/powerpoint/2010/main" val="1027348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1817-15AD-FEFD-C076-A12C4010DB49}"/>
              </a:ext>
            </a:extLst>
          </p:cNvPr>
          <p:cNvSpPr>
            <a:spLocks noGrp="1"/>
          </p:cNvSpPr>
          <p:nvPr>
            <p:ph type="title"/>
          </p:nvPr>
        </p:nvSpPr>
        <p:spPr>
          <a:xfrm>
            <a:off x="1052550" y="181994"/>
            <a:ext cx="7038900" cy="674655"/>
          </a:xfrm>
        </p:spPr>
        <p:txBody>
          <a:bodyPr/>
          <a:lstStyle/>
          <a:p>
            <a:pPr algn="ctr"/>
            <a:r>
              <a:rPr lang="en-IN" dirty="0">
                <a:solidFill>
                  <a:schemeClr val="bg1"/>
                </a:solidFill>
                <a:latin typeface="Times New Roman" panose="02020603050405020304" pitchFamily="18" charset="0"/>
                <a:cs typeface="Times New Roman" panose="02020603050405020304" pitchFamily="18" charset="0"/>
              </a:rPr>
              <a:t>Functional Testing</a:t>
            </a:r>
          </a:p>
        </p:txBody>
      </p:sp>
      <p:pic>
        <p:nvPicPr>
          <p:cNvPr id="7" name="Picture 6">
            <a:extLst>
              <a:ext uri="{FF2B5EF4-FFF2-40B4-BE49-F238E27FC236}">
                <a16:creationId xmlns:a16="http://schemas.microsoft.com/office/drawing/2014/main" id="{08FB0D04-D888-72CF-FF6B-E3DCD5B479FC}"/>
              </a:ext>
            </a:extLst>
          </p:cNvPr>
          <p:cNvPicPr>
            <a:picLocks noChangeAspect="1"/>
          </p:cNvPicPr>
          <p:nvPr/>
        </p:nvPicPr>
        <p:blipFill>
          <a:blip r:embed="rId2"/>
          <a:stretch>
            <a:fillRect/>
          </a:stretch>
        </p:blipFill>
        <p:spPr>
          <a:xfrm>
            <a:off x="4572000" y="856648"/>
            <a:ext cx="4572000" cy="4286852"/>
          </a:xfrm>
          <a:prstGeom prst="rect">
            <a:avLst/>
          </a:prstGeom>
        </p:spPr>
      </p:pic>
      <p:pic>
        <p:nvPicPr>
          <p:cNvPr id="9" name="Picture 8">
            <a:extLst>
              <a:ext uri="{FF2B5EF4-FFF2-40B4-BE49-F238E27FC236}">
                <a16:creationId xmlns:a16="http://schemas.microsoft.com/office/drawing/2014/main" id="{78CA1106-8AAF-CF2A-AB9F-6A201D0535E8}"/>
              </a:ext>
            </a:extLst>
          </p:cNvPr>
          <p:cNvPicPr>
            <a:picLocks noChangeAspect="1"/>
          </p:cNvPicPr>
          <p:nvPr/>
        </p:nvPicPr>
        <p:blipFill>
          <a:blip r:embed="rId3"/>
          <a:stretch>
            <a:fillRect/>
          </a:stretch>
        </p:blipFill>
        <p:spPr>
          <a:xfrm>
            <a:off x="1" y="856648"/>
            <a:ext cx="4572000" cy="4286851"/>
          </a:xfrm>
          <a:prstGeom prst="rect">
            <a:avLst/>
          </a:prstGeom>
        </p:spPr>
      </p:pic>
    </p:spTree>
    <p:extLst>
      <p:ext uri="{BB962C8B-B14F-4D97-AF65-F5344CB8AC3E}">
        <p14:creationId xmlns:p14="http://schemas.microsoft.com/office/powerpoint/2010/main" val="3319921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DDF4E-86AC-8C01-9002-E592BE3CB24C}"/>
              </a:ext>
            </a:extLst>
          </p:cNvPr>
          <p:cNvPicPr>
            <a:picLocks noChangeAspect="1"/>
          </p:cNvPicPr>
          <p:nvPr/>
        </p:nvPicPr>
        <p:blipFill>
          <a:blip r:embed="rId2"/>
          <a:stretch>
            <a:fillRect/>
          </a:stretch>
        </p:blipFill>
        <p:spPr>
          <a:xfrm>
            <a:off x="4572000" y="750770"/>
            <a:ext cx="4572000" cy="4392730"/>
          </a:xfrm>
          <a:prstGeom prst="rect">
            <a:avLst/>
          </a:prstGeom>
        </p:spPr>
      </p:pic>
      <p:pic>
        <p:nvPicPr>
          <p:cNvPr id="7" name="Picture 6">
            <a:extLst>
              <a:ext uri="{FF2B5EF4-FFF2-40B4-BE49-F238E27FC236}">
                <a16:creationId xmlns:a16="http://schemas.microsoft.com/office/drawing/2014/main" id="{89606A18-98F8-84E9-6E5C-9570B56EBB8B}"/>
              </a:ext>
            </a:extLst>
          </p:cNvPr>
          <p:cNvPicPr>
            <a:picLocks noChangeAspect="1"/>
          </p:cNvPicPr>
          <p:nvPr/>
        </p:nvPicPr>
        <p:blipFill>
          <a:blip r:embed="rId3"/>
          <a:stretch>
            <a:fillRect/>
          </a:stretch>
        </p:blipFill>
        <p:spPr>
          <a:xfrm>
            <a:off x="0" y="750770"/>
            <a:ext cx="4572000" cy="4392729"/>
          </a:xfrm>
          <a:prstGeom prst="rect">
            <a:avLst/>
          </a:prstGeom>
        </p:spPr>
      </p:pic>
      <p:sp>
        <p:nvSpPr>
          <p:cNvPr id="8" name="TextBox 7">
            <a:extLst>
              <a:ext uri="{FF2B5EF4-FFF2-40B4-BE49-F238E27FC236}">
                <a16:creationId xmlns:a16="http://schemas.microsoft.com/office/drawing/2014/main" id="{98B7DCBB-A91D-D0E1-86CE-F440ACBF1015}"/>
              </a:ext>
            </a:extLst>
          </p:cNvPr>
          <p:cNvSpPr txBox="1"/>
          <p:nvPr/>
        </p:nvSpPr>
        <p:spPr>
          <a:xfrm>
            <a:off x="77002" y="0"/>
            <a:ext cx="9066998" cy="523220"/>
          </a:xfrm>
          <a:prstGeom prst="rect">
            <a:avLst/>
          </a:prstGeom>
          <a:noFill/>
        </p:spPr>
        <p:txBody>
          <a:bodyPr wrap="square" rtlCol="0">
            <a:spAutoFit/>
          </a:bodyPr>
          <a:lstStyle/>
          <a:p>
            <a:pPr algn="ctr"/>
            <a:r>
              <a:rPr lang="en-IN" sz="2800" dirty="0">
                <a:solidFill>
                  <a:schemeClr val="bg1"/>
                </a:solidFill>
              </a:rPr>
              <a:t>JUNIT</a:t>
            </a:r>
          </a:p>
        </p:txBody>
      </p:sp>
    </p:spTree>
    <p:extLst>
      <p:ext uri="{BB962C8B-B14F-4D97-AF65-F5344CB8AC3E}">
        <p14:creationId xmlns:p14="http://schemas.microsoft.com/office/powerpoint/2010/main" val="416419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latin typeface="Times New Roman" panose="02020603050405020304" pitchFamily="18" charset="0"/>
                <a:cs typeface="Times New Roman" panose="02020603050405020304" pitchFamily="18" charset="0"/>
              </a:rPr>
              <a:t>CONCLUSION</a:t>
            </a:r>
            <a:endParaRPr b="1" dirty="0">
              <a:latin typeface="Times New Roman" panose="02020603050405020304" pitchFamily="18" charset="0"/>
              <a:cs typeface="Times New Roman" panose="02020603050405020304" pitchFamily="18" charset="0"/>
            </a:endParaRPr>
          </a:p>
        </p:txBody>
      </p:sp>
      <p:sp>
        <p:nvSpPr>
          <p:cNvPr id="185" name="Google Shape;185;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GB" sz="1900" dirty="0">
                <a:latin typeface="Times New Roman" panose="02020603050405020304" pitchFamily="18" charset="0"/>
                <a:cs typeface="Times New Roman" panose="02020603050405020304" pitchFamily="18" charset="0"/>
              </a:rPr>
              <a:t>Successful development and launch of the Online Banking Portal.</a:t>
            </a:r>
            <a:endParaRPr sz="1900" dirty="0">
              <a:latin typeface="Times New Roman" panose="02020603050405020304" pitchFamily="18" charset="0"/>
              <a:cs typeface="Times New Roman" panose="02020603050405020304" pitchFamily="18" charset="0"/>
            </a:endParaRPr>
          </a:p>
          <a:p>
            <a:pPr marL="457200" lvl="0" indent="-349250" algn="l" rtl="0">
              <a:spcBef>
                <a:spcPts val="0"/>
              </a:spcBef>
              <a:spcAft>
                <a:spcPts val="0"/>
              </a:spcAft>
              <a:buSzPts val="1900"/>
              <a:buChar char="●"/>
            </a:pPr>
            <a:r>
              <a:rPr lang="en-GB" sz="1900" dirty="0">
                <a:latin typeface="Times New Roman" panose="02020603050405020304" pitchFamily="18" charset="0"/>
                <a:cs typeface="Times New Roman" panose="02020603050405020304" pitchFamily="18" charset="0"/>
              </a:rPr>
              <a:t>Comprehensive feature set, including account management, transactions, and more.</a:t>
            </a:r>
            <a:endParaRPr sz="1900" dirty="0">
              <a:latin typeface="Times New Roman" panose="02020603050405020304" pitchFamily="18" charset="0"/>
              <a:cs typeface="Times New Roman" panose="02020603050405020304" pitchFamily="18" charset="0"/>
            </a:endParaRPr>
          </a:p>
          <a:p>
            <a:pPr marL="457200" lvl="0" indent="-349250" algn="l" rtl="0">
              <a:spcBef>
                <a:spcPts val="0"/>
              </a:spcBef>
              <a:spcAft>
                <a:spcPts val="0"/>
              </a:spcAft>
              <a:buSzPts val="1900"/>
              <a:buChar char="●"/>
            </a:pPr>
            <a:r>
              <a:rPr lang="en-GB" sz="1900" dirty="0">
                <a:latin typeface="Times New Roman" panose="02020603050405020304" pitchFamily="18" charset="0"/>
                <a:cs typeface="Times New Roman" panose="02020603050405020304" pitchFamily="18" charset="0"/>
              </a:rPr>
              <a:t>Robust security measures in place, ensuring customer data protection.</a:t>
            </a:r>
            <a:endParaRPr sz="1900" dirty="0">
              <a:latin typeface="Times New Roman" panose="02020603050405020304" pitchFamily="18" charset="0"/>
              <a:cs typeface="Times New Roman" panose="02020603050405020304" pitchFamily="18" charset="0"/>
            </a:endParaRPr>
          </a:p>
          <a:p>
            <a:pPr marL="457200" lvl="0" indent="-349250" algn="l" rtl="0">
              <a:spcBef>
                <a:spcPts val="0"/>
              </a:spcBef>
              <a:spcAft>
                <a:spcPts val="0"/>
              </a:spcAft>
              <a:buSzPts val="1900"/>
              <a:buChar char="●"/>
            </a:pPr>
            <a:r>
              <a:rPr lang="en-GB" sz="1900" dirty="0">
                <a:latin typeface="Times New Roman" panose="02020603050405020304" pitchFamily="18" charset="0"/>
                <a:cs typeface="Times New Roman" panose="02020603050405020304" pitchFamily="18" charset="0"/>
              </a:rPr>
              <a:t>Scalability and performance to meet growing demands.</a:t>
            </a:r>
            <a:endParaRPr sz="1900"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endParaRPr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C214-47C8-25C6-7CE1-E7945D3035BF}"/>
              </a:ext>
            </a:extLst>
          </p:cNvPr>
          <p:cNvSpPr>
            <a:spLocks noGrp="1"/>
          </p:cNvSpPr>
          <p:nvPr>
            <p:ph type="title"/>
          </p:nvPr>
        </p:nvSpPr>
        <p:spPr>
          <a:xfrm>
            <a:off x="1691943" y="2099253"/>
            <a:ext cx="5760114" cy="944993"/>
          </a:xfrm>
        </p:spPr>
        <p:txBody>
          <a:bodyPr>
            <a:noAutofit/>
          </a:bodyPr>
          <a:lstStyle/>
          <a:p>
            <a:pPr algn="ctr"/>
            <a:r>
              <a:rPr lang="en-IN" sz="6000" dirty="0">
                <a:solidFill>
                  <a:schemeClr val="tx2"/>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19728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b="1" dirty="0"/>
              <a:t>GOAL OF THE PROJECT</a:t>
            </a:r>
            <a:endParaRPr sz="2700" b="1" dirty="0"/>
          </a:p>
        </p:txBody>
      </p:sp>
      <p:sp>
        <p:nvSpPr>
          <p:cNvPr id="153" name="Google Shape;153;p16"/>
          <p:cNvSpPr txBox="1">
            <a:spLocks noGrp="1"/>
          </p:cNvSpPr>
          <p:nvPr>
            <p:ph type="body" idx="1"/>
          </p:nvPr>
        </p:nvSpPr>
        <p:spPr>
          <a:xfrm>
            <a:off x="1297500" y="1236530"/>
            <a:ext cx="7038900" cy="379235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dirty="0">
                <a:latin typeface="Times New Roman" panose="02020603050405020304" pitchFamily="18" charset="0"/>
                <a:cs typeface="Times New Roman" panose="02020603050405020304" pitchFamily="18" charset="0"/>
              </a:rPr>
              <a:t>The goal of this project is to create a comprehensive online banking portal using Spring Boot, Java, Angular, and Eclipse as the development environment. </a:t>
            </a:r>
            <a:endParaRPr sz="1600"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GB" sz="1600" dirty="0">
                <a:latin typeface="Times New Roman" panose="02020603050405020304" pitchFamily="18" charset="0"/>
                <a:cs typeface="Times New Roman" panose="02020603050405020304" pitchFamily="18" charset="0"/>
              </a:rPr>
              <a:t>The portal should address the following key objectives:</a:t>
            </a:r>
            <a:endParaRPr sz="1600" dirty="0">
              <a:latin typeface="Times New Roman" panose="02020603050405020304" pitchFamily="18" charset="0"/>
              <a:cs typeface="Times New Roman" panose="02020603050405020304" pitchFamily="18" charset="0"/>
            </a:endParaRPr>
          </a:p>
          <a:p>
            <a:pPr marL="457200" lvl="0" indent="-323850" algn="l" rtl="0">
              <a:lnSpc>
                <a:spcPct val="100000"/>
              </a:lnSpc>
              <a:spcBef>
                <a:spcPts val="1200"/>
              </a:spcBef>
              <a:spcAft>
                <a:spcPts val="0"/>
              </a:spcAft>
              <a:buSzPts val="1500"/>
              <a:buChar char="●"/>
            </a:pPr>
            <a:r>
              <a:rPr lang="en-GB" sz="1600" dirty="0">
                <a:latin typeface="Times New Roman" panose="02020603050405020304" pitchFamily="18" charset="0"/>
                <a:cs typeface="Times New Roman" panose="02020603050405020304" pitchFamily="18" charset="0"/>
              </a:rPr>
              <a:t>User authentication and Security</a:t>
            </a:r>
            <a:endParaRPr sz="1600" dirty="0">
              <a:latin typeface="Times New Roman" panose="02020603050405020304" pitchFamily="18" charset="0"/>
              <a:cs typeface="Times New Roman" panose="02020603050405020304" pitchFamily="18" charset="0"/>
            </a:endParaRPr>
          </a:p>
          <a:p>
            <a:pPr marL="457200" lvl="0" indent="-323850" algn="l" rtl="0">
              <a:lnSpc>
                <a:spcPct val="100000"/>
              </a:lnSpc>
              <a:spcBef>
                <a:spcPts val="0"/>
              </a:spcBef>
              <a:spcAft>
                <a:spcPts val="0"/>
              </a:spcAft>
              <a:buSzPts val="1500"/>
              <a:buChar char="●"/>
            </a:pPr>
            <a:r>
              <a:rPr lang="en-GB" sz="1600" dirty="0">
                <a:latin typeface="Times New Roman" panose="02020603050405020304" pitchFamily="18" charset="0"/>
                <a:cs typeface="Times New Roman" panose="02020603050405020304" pitchFamily="18" charset="0"/>
              </a:rPr>
              <a:t>Account Management</a:t>
            </a:r>
            <a:endParaRPr sz="1600" dirty="0">
              <a:latin typeface="Times New Roman" panose="02020603050405020304" pitchFamily="18" charset="0"/>
              <a:cs typeface="Times New Roman" panose="02020603050405020304" pitchFamily="18" charset="0"/>
            </a:endParaRPr>
          </a:p>
          <a:p>
            <a:pPr marL="457200" lvl="0" indent="-323850" algn="l" rtl="0">
              <a:lnSpc>
                <a:spcPct val="100000"/>
              </a:lnSpc>
              <a:spcBef>
                <a:spcPts val="0"/>
              </a:spcBef>
              <a:spcAft>
                <a:spcPts val="0"/>
              </a:spcAft>
              <a:buSzPts val="1500"/>
              <a:buChar char="●"/>
            </a:pPr>
            <a:r>
              <a:rPr lang="en-GB" sz="1600" dirty="0">
                <a:latin typeface="Times New Roman" panose="02020603050405020304" pitchFamily="18" charset="0"/>
                <a:cs typeface="Times New Roman" panose="02020603050405020304" pitchFamily="18" charset="0"/>
              </a:rPr>
              <a:t>Transaction Processing and Transaction Tracking</a:t>
            </a:r>
            <a:endParaRPr sz="1600" dirty="0">
              <a:latin typeface="Times New Roman" panose="02020603050405020304" pitchFamily="18" charset="0"/>
              <a:cs typeface="Times New Roman" panose="02020603050405020304" pitchFamily="18" charset="0"/>
            </a:endParaRPr>
          </a:p>
          <a:p>
            <a:pPr marL="457200" lvl="0" indent="-323850" algn="l" rtl="0">
              <a:lnSpc>
                <a:spcPct val="100000"/>
              </a:lnSpc>
              <a:spcBef>
                <a:spcPts val="0"/>
              </a:spcBef>
              <a:spcAft>
                <a:spcPts val="0"/>
              </a:spcAft>
              <a:buSzPts val="1500"/>
              <a:buChar char="●"/>
            </a:pPr>
            <a:r>
              <a:rPr lang="en-GB" sz="1600" dirty="0">
                <a:latin typeface="Times New Roman" panose="02020603050405020304" pitchFamily="18" charset="0"/>
                <a:cs typeface="Times New Roman" panose="02020603050405020304" pitchFamily="18" charset="0"/>
              </a:rPr>
              <a:t>Balance Enquiry</a:t>
            </a:r>
            <a:endParaRPr sz="1600" dirty="0">
              <a:latin typeface="Times New Roman" panose="02020603050405020304" pitchFamily="18" charset="0"/>
              <a:cs typeface="Times New Roman" panose="02020603050405020304" pitchFamily="18" charset="0"/>
            </a:endParaRPr>
          </a:p>
          <a:p>
            <a:pPr marL="457200" lvl="0" indent="-323850" algn="l" rtl="0">
              <a:lnSpc>
                <a:spcPct val="100000"/>
              </a:lnSpc>
              <a:spcBef>
                <a:spcPts val="0"/>
              </a:spcBef>
              <a:spcAft>
                <a:spcPts val="0"/>
              </a:spcAft>
              <a:buSzPts val="1500"/>
              <a:buChar char="●"/>
            </a:pPr>
            <a:r>
              <a:rPr lang="en-GB" sz="1600" dirty="0">
                <a:latin typeface="Times New Roman" panose="02020603050405020304" pitchFamily="18" charset="0"/>
                <a:cs typeface="Times New Roman" panose="02020603050405020304" pitchFamily="18" charset="0"/>
              </a:rPr>
              <a:t>Notifications and Alerts</a:t>
            </a:r>
            <a:endParaRPr sz="1600" dirty="0">
              <a:latin typeface="Times New Roman" panose="02020603050405020304" pitchFamily="18" charset="0"/>
              <a:cs typeface="Times New Roman" panose="02020603050405020304" pitchFamily="18" charset="0"/>
            </a:endParaRPr>
          </a:p>
          <a:p>
            <a:pPr marL="457200" lvl="0" indent="-323850" algn="l" rtl="0">
              <a:lnSpc>
                <a:spcPct val="100000"/>
              </a:lnSpc>
              <a:spcBef>
                <a:spcPts val="0"/>
              </a:spcBef>
              <a:spcAft>
                <a:spcPts val="0"/>
              </a:spcAft>
              <a:buSzPts val="1500"/>
              <a:buChar char="●"/>
            </a:pPr>
            <a:r>
              <a:rPr lang="en-GB" sz="1600" dirty="0">
                <a:latin typeface="Times New Roman" panose="02020603050405020304" pitchFamily="18" charset="0"/>
                <a:cs typeface="Times New Roman" panose="02020603050405020304" pitchFamily="18" charset="0"/>
              </a:rPr>
              <a:t>Administrator Dashboard</a:t>
            </a:r>
            <a:endParaRPr sz="1600" dirty="0">
              <a:latin typeface="Times New Roman" panose="02020603050405020304" pitchFamily="18" charset="0"/>
              <a:cs typeface="Times New Roman" panose="02020603050405020304" pitchFamily="18" charset="0"/>
            </a:endParaRPr>
          </a:p>
          <a:p>
            <a:pPr marL="457200" lvl="0" indent="-323850" algn="l" rtl="0">
              <a:lnSpc>
                <a:spcPct val="100000"/>
              </a:lnSpc>
              <a:spcBef>
                <a:spcPts val="0"/>
              </a:spcBef>
              <a:spcAft>
                <a:spcPts val="0"/>
              </a:spcAft>
              <a:buSzPts val="1500"/>
              <a:buChar char="●"/>
            </a:pPr>
            <a:r>
              <a:rPr lang="en-GB" sz="1600" dirty="0">
                <a:latin typeface="Times New Roman" panose="02020603050405020304" pitchFamily="18" charset="0"/>
                <a:cs typeface="Times New Roman" panose="02020603050405020304" pitchFamily="18" charset="0"/>
              </a:rPr>
              <a:t>User-friendly Interface</a:t>
            </a:r>
            <a:endParaRPr sz="1600" dirty="0">
              <a:latin typeface="Times New Roman" panose="02020603050405020304" pitchFamily="18" charset="0"/>
              <a:cs typeface="Times New Roman" panose="02020603050405020304" pitchFamily="18" charset="0"/>
            </a:endParaRPr>
          </a:p>
          <a:p>
            <a:pPr marL="457200" lvl="0" indent="-323850" algn="l" rtl="0">
              <a:lnSpc>
                <a:spcPct val="100000"/>
              </a:lnSpc>
              <a:spcBef>
                <a:spcPts val="0"/>
              </a:spcBef>
              <a:spcAft>
                <a:spcPts val="0"/>
              </a:spcAft>
              <a:buSzPts val="1500"/>
              <a:buChar char="●"/>
            </a:pPr>
            <a:r>
              <a:rPr lang="en-GB" sz="1600" dirty="0">
                <a:latin typeface="Times New Roman" panose="02020603050405020304" pitchFamily="18" charset="0"/>
                <a:cs typeface="Times New Roman" panose="02020603050405020304" pitchFamily="18" charset="0"/>
              </a:rPr>
              <a:t>Documentation</a:t>
            </a:r>
            <a:endParaRPr sz="1600" dirty="0">
              <a:latin typeface="Times New Roman" panose="02020603050405020304" pitchFamily="18" charset="0"/>
              <a:cs typeface="Times New Roman" panose="02020603050405020304" pitchFamily="18" charset="0"/>
            </a:endParaRPr>
          </a:p>
          <a:p>
            <a:pPr marL="457200" lvl="0" indent="-323850" algn="l" rtl="0">
              <a:lnSpc>
                <a:spcPct val="100000"/>
              </a:lnSpc>
              <a:spcBef>
                <a:spcPts val="0"/>
              </a:spcBef>
              <a:spcAft>
                <a:spcPts val="0"/>
              </a:spcAft>
              <a:buSzPts val="1500"/>
              <a:buChar char="●"/>
            </a:pPr>
            <a:r>
              <a:rPr lang="en-GB" sz="1600" dirty="0">
                <a:latin typeface="Times New Roman" panose="02020603050405020304" pitchFamily="18" charset="0"/>
                <a:cs typeface="Times New Roman" panose="02020603050405020304" pitchFamily="18" charset="0"/>
              </a:rPr>
              <a:t>Scalability</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41D74-57FC-B7FD-AC73-89D277EA4674}"/>
              </a:ext>
            </a:extLst>
          </p:cNvPr>
          <p:cNvSpPr>
            <a:spLocks noGrp="1"/>
          </p:cNvSpPr>
          <p:nvPr>
            <p:ph type="title"/>
          </p:nvPr>
        </p:nvSpPr>
        <p:spPr>
          <a:xfrm>
            <a:off x="539015" y="393750"/>
            <a:ext cx="8182395" cy="914100"/>
          </a:xfrm>
        </p:spPr>
        <p:txBody>
          <a:bodyPr/>
          <a:lstStyle/>
          <a:p>
            <a:pPr algn="ctr"/>
            <a:r>
              <a:rPr lang="en-US" sz="2400" kern="0" dirty="0">
                <a:solidFill>
                  <a:schemeClr val="bg1"/>
                </a:solidFill>
                <a:effectLst/>
                <a:latin typeface="Times New Roman" panose="02020603050405020304" pitchFamily="18" charset="0"/>
                <a:cs typeface="Times New Roman" panose="02020603050405020304" pitchFamily="18" charset="0"/>
              </a:rPr>
              <a:t>INTRODUCTION</a:t>
            </a:r>
            <a:endParaRPr lang="en-IN" dirty="0"/>
          </a:p>
        </p:txBody>
      </p:sp>
      <p:pic>
        <p:nvPicPr>
          <p:cNvPr id="4" name="Picture 3">
            <a:extLst>
              <a:ext uri="{FF2B5EF4-FFF2-40B4-BE49-F238E27FC236}">
                <a16:creationId xmlns:a16="http://schemas.microsoft.com/office/drawing/2014/main" id="{AD5CBBE8-7001-D301-B0C1-0F19A85FDF23}"/>
              </a:ext>
            </a:extLst>
          </p:cNvPr>
          <p:cNvPicPr>
            <a:picLocks noChangeAspect="1"/>
          </p:cNvPicPr>
          <p:nvPr/>
        </p:nvPicPr>
        <p:blipFill>
          <a:blip r:embed="rId2"/>
          <a:stretch>
            <a:fillRect/>
          </a:stretch>
        </p:blipFill>
        <p:spPr>
          <a:xfrm>
            <a:off x="1051255" y="1114679"/>
            <a:ext cx="3520745" cy="2914141"/>
          </a:xfrm>
          <a:prstGeom prst="rect">
            <a:avLst/>
          </a:prstGeom>
        </p:spPr>
      </p:pic>
      <p:sp>
        <p:nvSpPr>
          <p:cNvPr id="5" name="TextBox 4">
            <a:extLst>
              <a:ext uri="{FF2B5EF4-FFF2-40B4-BE49-F238E27FC236}">
                <a16:creationId xmlns:a16="http://schemas.microsoft.com/office/drawing/2014/main" id="{B307B3BF-8BC8-F4A3-1F96-B39B9BD4D23D}"/>
              </a:ext>
            </a:extLst>
          </p:cNvPr>
          <p:cNvSpPr txBox="1"/>
          <p:nvPr/>
        </p:nvSpPr>
        <p:spPr>
          <a:xfrm>
            <a:off x="539015" y="1472665"/>
            <a:ext cx="8182396" cy="2540567"/>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sz="1800" b="0" i="0" dirty="0">
                <a:solidFill>
                  <a:srgbClr val="D1D5DB"/>
                </a:solidFill>
                <a:effectLst/>
                <a:latin typeface="Times New Roman" panose="02020603050405020304" pitchFamily="18" charset="0"/>
                <a:ea typeface="Yu Gothic" panose="020B0400000000000000" pitchFamily="34" charset="-128"/>
                <a:cs typeface="Times New Roman" panose="02020603050405020304" pitchFamily="18" charset="0"/>
              </a:rPr>
              <a:t>Develop a secure and user-friendly online banking platform that allows customers to conveniently manage their accounts, perform transactions, and access financial services from anywhere. </a:t>
            </a:r>
          </a:p>
          <a:p>
            <a:pPr marL="285750" indent="-285750">
              <a:lnSpc>
                <a:spcPct val="150000"/>
              </a:lnSpc>
              <a:buClr>
                <a:schemeClr val="bg1"/>
              </a:buClr>
              <a:buFont typeface="Arial" panose="020B0604020202020204" pitchFamily="34" charset="0"/>
              <a:buChar char="•"/>
            </a:pPr>
            <a:r>
              <a:rPr lang="en-US" sz="1800" b="0" i="0" dirty="0">
                <a:solidFill>
                  <a:srgbClr val="D1D5DB"/>
                </a:solidFill>
                <a:effectLst/>
                <a:latin typeface="Times New Roman" panose="02020603050405020304" pitchFamily="18" charset="0"/>
                <a:ea typeface="Yu Gothic" panose="020B0400000000000000" pitchFamily="34" charset="-128"/>
                <a:cs typeface="Times New Roman" panose="02020603050405020304" pitchFamily="18" charset="0"/>
              </a:rPr>
              <a:t>The system should prioritize data privacy, offer real-time updates, and ensure seamless integration with various devices to enhance the overall banking experience.</a:t>
            </a:r>
            <a:endParaRPr lang="en-IN" sz="1800" dirty="0">
              <a:latin typeface="Times New Roman" panose="02020603050405020304" pitchFamily="18" charset="0"/>
              <a:ea typeface="Yu Gothic"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130680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0" y="372400"/>
            <a:ext cx="5505651"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latin typeface="Times New Roman" panose="02020603050405020304" pitchFamily="18" charset="0"/>
                <a:cs typeface="Times New Roman" panose="02020603050405020304" pitchFamily="18" charset="0"/>
              </a:rPr>
              <a:t>TOOLS &amp; TECHNOLOGIES USED</a:t>
            </a:r>
            <a:endParaRPr b="1" dirty="0">
              <a:latin typeface="Times New Roman" panose="02020603050405020304" pitchFamily="18" charset="0"/>
              <a:cs typeface="Times New Roman" panose="02020603050405020304" pitchFamily="18" charset="0"/>
            </a:endParaRPr>
          </a:p>
        </p:txBody>
      </p:sp>
      <p:sp>
        <p:nvSpPr>
          <p:cNvPr id="159" name="Google Shape;159;p17"/>
          <p:cNvSpPr txBox="1">
            <a:spLocks noGrp="1"/>
          </p:cNvSpPr>
          <p:nvPr>
            <p:ph type="body" idx="1"/>
          </p:nvPr>
        </p:nvSpPr>
        <p:spPr>
          <a:xfrm>
            <a:off x="67377" y="1116150"/>
            <a:ext cx="4504623" cy="29112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GB" sz="2000" b="1" dirty="0">
                <a:latin typeface="Times New Roman" panose="02020603050405020304" pitchFamily="18" charset="0"/>
                <a:cs typeface="Times New Roman" panose="02020603050405020304" pitchFamily="18" charset="0"/>
              </a:rPr>
              <a:t>Front-End </a:t>
            </a:r>
            <a:r>
              <a:rPr lang="en-GB" sz="2000" dirty="0">
                <a:latin typeface="Times New Roman" panose="02020603050405020304" pitchFamily="18" charset="0"/>
                <a:cs typeface="Times New Roman" panose="02020603050405020304" pitchFamily="18" charset="0"/>
              </a:rPr>
              <a:t>: Angular</a:t>
            </a:r>
            <a:endParaRPr sz="2000" dirty="0">
              <a:latin typeface="Times New Roman" panose="02020603050405020304" pitchFamily="18" charset="0"/>
              <a:cs typeface="Times New Roman" panose="02020603050405020304" pitchFamily="18" charset="0"/>
            </a:endParaRPr>
          </a:p>
          <a:p>
            <a:pPr lvl="0" indent="-374650">
              <a:buSzPts val="2300"/>
            </a:pPr>
            <a:r>
              <a:rPr lang="en-GB" sz="2000" b="1" dirty="0">
                <a:latin typeface="Times New Roman" panose="02020603050405020304" pitchFamily="18" charset="0"/>
                <a:cs typeface="Times New Roman" panose="02020603050405020304" pitchFamily="18" charset="0"/>
              </a:rPr>
              <a:t>Server-side</a:t>
            </a:r>
            <a:r>
              <a:rPr lang="en-GB" sz="2000" dirty="0">
                <a:latin typeface="Times New Roman" panose="02020603050405020304" pitchFamily="18" charset="0"/>
                <a:cs typeface="Times New Roman" panose="02020603050405020304" pitchFamily="18" charset="0"/>
              </a:rPr>
              <a:t> : Spring Boot , Spring Data JPA, Hibernate</a:t>
            </a:r>
            <a:endParaRPr sz="2000" dirty="0">
              <a:latin typeface="Times New Roman" panose="02020603050405020304" pitchFamily="18" charset="0"/>
              <a:cs typeface="Times New Roman" panose="02020603050405020304" pitchFamily="18" charset="0"/>
            </a:endParaRPr>
          </a:p>
          <a:p>
            <a:pPr marL="457200" lvl="0" indent="-374650" algn="l" rtl="0">
              <a:spcBef>
                <a:spcPts val="0"/>
              </a:spcBef>
              <a:spcAft>
                <a:spcPts val="0"/>
              </a:spcAft>
              <a:buSzPts val="2300"/>
              <a:buChar char="●"/>
            </a:pPr>
            <a:r>
              <a:rPr lang="en-GB" sz="2000" b="1" dirty="0">
                <a:latin typeface="Times New Roman" panose="02020603050405020304" pitchFamily="18" charset="0"/>
                <a:cs typeface="Times New Roman" panose="02020603050405020304" pitchFamily="18" charset="0"/>
              </a:rPr>
              <a:t>Back-end</a:t>
            </a:r>
            <a:r>
              <a:rPr lang="en-GB" sz="2000" dirty="0">
                <a:latin typeface="Times New Roman" panose="02020603050405020304" pitchFamily="18" charset="0"/>
                <a:cs typeface="Times New Roman" panose="02020603050405020304" pitchFamily="18" charset="0"/>
              </a:rPr>
              <a:t> : MYSQL</a:t>
            </a:r>
            <a:endParaRPr sz="2000" dirty="0">
              <a:latin typeface="Times New Roman" panose="02020603050405020304" pitchFamily="18" charset="0"/>
              <a:cs typeface="Times New Roman" panose="02020603050405020304" pitchFamily="18" charset="0"/>
            </a:endParaRPr>
          </a:p>
          <a:p>
            <a:pPr marL="457200" lvl="0" indent="-374650" algn="l" rtl="0">
              <a:lnSpc>
                <a:spcPct val="150000"/>
              </a:lnSpc>
              <a:spcBef>
                <a:spcPts val="0"/>
              </a:spcBef>
              <a:spcAft>
                <a:spcPts val="0"/>
              </a:spcAft>
              <a:buSzPts val="2300"/>
              <a:buChar char="●"/>
            </a:pPr>
            <a:r>
              <a:rPr lang="en-GB" sz="2000" b="1" dirty="0">
                <a:latin typeface="Times New Roman" panose="02020603050405020304" pitchFamily="18" charset="0"/>
                <a:cs typeface="Times New Roman" panose="02020603050405020304" pitchFamily="18" charset="0"/>
              </a:rPr>
              <a:t>Web-Server</a:t>
            </a:r>
            <a:r>
              <a:rPr lang="en-GB" sz="2000" dirty="0">
                <a:latin typeface="Times New Roman" panose="02020603050405020304" pitchFamily="18" charset="0"/>
                <a:cs typeface="Times New Roman" panose="02020603050405020304" pitchFamily="18" charset="0"/>
              </a:rPr>
              <a:t> : Tomcat </a:t>
            </a:r>
          </a:p>
          <a:p>
            <a:pPr marL="457200" lvl="0" indent="-374650" algn="l" rtl="0">
              <a:lnSpc>
                <a:spcPct val="150000"/>
              </a:lnSpc>
              <a:spcBef>
                <a:spcPts val="0"/>
              </a:spcBef>
              <a:spcAft>
                <a:spcPts val="0"/>
              </a:spcAft>
              <a:buSzPts val="2300"/>
              <a:buChar char="●"/>
            </a:pPr>
            <a:r>
              <a:rPr lang="en-GB" sz="2000" dirty="0">
                <a:latin typeface="Times New Roman" panose="02020603050405020304" pitchFamily="18" charset="0"/>
                <a:cs typeface="Times New Roman" panose="02020603050405020304" pitchFamily="18" charset="0"/>
              </a:rPr>
              <a:t>Testing : Selenium, Junit, Postman</a:t>
            </a:r>
            <a:endParaRPr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7E3C741-BF90-633C-02EF-9F782396383D}"/>
              </a:ext>
            </a:extLst>
          </p:cNvPr>
          <p:cNvPicPr>
            <a:picLocks noChangeAspect="1"/>
          </p:cNvPicPr>
          <p:nvPr/>
        </p:nvPicPr>
        <p:blipFill>
          <a:blip r:embed="rId3"/>
          <a:stretch>
            <a:fillRect/>
          </a:stretch>
        </p:blipFill>
        <p:spPr>
          <a:xfrm>
            <a:off x="4639377" y="837398"/>
            <a:ext cx="4504623" cy="43061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72B5-1FA6-9477-0226-FC4319D87774}"/>
              </a:ext>
            </a:extLst>
          </p:cNvPr>
          <p:cNvSpPr>
            <a:spLocks noGrp="1"/>
          </p:cNvSpPr>
          <p:nvPr>
            <p:ph type="title"/>
          </p:nvPr>
        </p:nvSpPr>
        <p:spPr/>
        <p:txBody>
          <a:bodyPr>
            <a:noAutofit/>
          </a:bodyPr>
          <a:lstStyle/>
          <a:p>
            <a:pPr algn="ctr"/>
            <a:r>
              <a:rPr lang="en-US" b="1" dirty="0">
                <a:solidFill>
                  <a:schemeClr val="bg1"/>
                </a:solidFill>
                <a:latin typeface="Times New Roman" panose="02020603050405020304"/>
                <a:ea typeface="Times New Roman" panose="02020603050405020304"/>
                <a:cs typeface="Times New Roman" panose="02020603050405020304"/>
                <a:sym typeface="Times New Roman" panose="02020603050405020304"/>
              </a:rPr>
              <a:t>Angular Architecture </a:t>
            </a:r>
            <a:br>
              <a:rPr lang="en-US" b="1" dirty="0">
                <a:solidFill>
                  <a:schemeClr val="bg1"/>
                </a:solidFill>
                <a:latin typeface="Times New Roman" panose="02020603050405020304"/>
                <a:ea typeface="Times New Roman" panose="02020603050405020304"/>
                <a:cs typeface="Times New Roman" panose="02020603050405020304"/>
                <a:sym typeface="Times New Roman" panose="02020603050405020304"/>
              </a:rPr>
            </a:br>
            <a:endParaRPr lang="en-IN" dirty="0">
              <a:solidFill>
                <a:schemeClr val="bg1"/>
              </a:solidFill>
            </a:endParaRPr>
          </a:p>
        </p:txBody>
      </p:sp>
      <p:pic>
        <p:nvPicPr>
          <p:cNvPr id="4" name="Picture 3">
            <a:extLst>
              <a:ext uri="{FF2B5EF4-FFF2-40B4-BE49-F238E27FC236}">
                <a16:creationId xmlns:a16="http://schemas.microsoft.com/office/drawing/2014/main" id="{2B4DA499-722D-A9E8-60C2-0746E811C413}"/>
              </a:ext>
            </a:extLst>
          </p:cNvPr>
          <p:cNvPicPr>
            <a:picLocks noChangeAspect="1"/>
          </p:cNvPicPr>
          <p:nvPr/>
        </p:nvPicPr>
        <p:blipFill>
          <a:blip r:embed="rId2"/>
          <a:stretch>
            <a:fillRect/>
          </a:stretch>
        </p:blipFill>
        <p:spPr>
          <a:xfrm>
            <a:off x="353268" y="1042302"/>
            <a:ext cx="8437463" cy="3972459"/>
          </a:xfrm>
          <a:prstGeom prst="rect">
            <a:avLst/>
          </a:prstGeom>
        </p:spPr>
      </p:pic>
    </p:spTree>
    <p:extLst>
      <p:ext uri="{BB962C8B-B14F-4D97-AF65-F5344CB8AC3E}">
        <p14:creationId xmlns:p14="http://schemas.microsoft.com/office/powerpoint/2010/main" val="670132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4CF8-4EE0-F436-71F9-BD105A2FF52A}"/>
              </a:ext>
            </a:extLst>
          </p:cNvPr>
          <p:cNvSpPr>
            <a:spLocks noGrp="1"/>
          </p:cNvSpPr>
          <p:nvPr>
            <p:ph type="title"/>
          </p:nvPr>
        </p:nvSpPr>
        <p:spPr>
          <a:xfrm>
            <a:off x="0" y="173254"/>
            <a:ext cx="9144000" cy="924025"/>
          </a:xfrm>
        </p:spPr>
        <p:txBody>
          <a:bodyPr/>
          <a:lstStyle/>
          <a:p>
            <a:pPr algn="ctr"/>
            <a:r>
              <a:rPr lang="en-US" sz="2400" b="1"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Spring Boot Architecture</a:t>
            </a:r>
            <a:endParaRPr lang="en-IN" dirty="0">
              <a:solidFill>
                <a:schemeClr val="bg1"/>
              </a:solidFill>
            </a:endParaRPr>
          </a:p>
        </p:txBody>
      </p:sp>
      <p:pic>
        <p:nvPicPr>
          <p:cNvPr id="4" name="Google Shape;215;p9" descr="A picture containing text, indoor&#10;&#10;Description automatically generated">
            <a:extLst>
              <a:ext uri="{FF2B5EF4-FFF2-40B4-BE49-F238E27FC236}">
                <a16:creationId xmlns:a16="http://schemas.microsoft.com/office/drawing/2014/main" id="{E8B0ACBC-064D-FE5A-E14F-6B7AA5340C56}"/>
              </a:ext>
            </a:extLst>
          </p:cNvPr>
          <p:cNvPicPr preferRelativeResize="0"/>
          <p:nvPr/>
        </p:nvPicPr>
        <p:blipFill rotWithShape="1">
          <a:blip r:embed="rId2"/>
          <a:srcRect/>
          <a:stretch>
            <a:fillRect/>
          </a:stretch>
        </p:blipFill>
        <p:spPr>
          <a:xfrm>
            <a:off x="0" y="904775"/>
            <a:ext cx="9144000" cy="4238725"/>
          </a:xfrm>
          <a:prstGeom prst="rect">
            <a:avLst/>
          </a:prstGeom>
          <a:noFill/>
          <a:ln>
            <a:noFill/>
          </a:ln>
        </p:spPr>
      </p:pic>
    </p:spTree>
    <p:extLst>
      <p:ext uri="{BB962C8B-B14F-4D97-AF65-F5344CB8AC3E}">
        <p14:creationId xmlns:p14="http://schemas.microsoft.com/office/powerpoint/2010/main" val="2614858571"/>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260</TotalTime>
  <Words>1308</Words>
  <Application>Microsoft Office PowerPoint</Application>
  <PresentationFormat>On-screen Show (16:9)</PresentationFormat>
  <Paragraphs>153</Paragraphs>
  <Slides>46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Lato</vt:lpstr>
      <vt:lpstr>ChromeSansMM</vt:lpstr>
      <vt:lpstr>Arial</vt:lpstr>
      <vt:lpstr>LibreBaskerville-Bold</vt:lpstr>
      <vt:lpstr>Montserrat</vt:lpstr>
      <vt:lpstr>Söhne</vt:lpstr>
      <vt:lpstr>Times New Roman</vt:lpstr>
      <vt:lpstr>AbhayaLibre</vt:lpstr>
      <vt:lpstr>Focus</vt:lpstr>
      <vt:lpstr>PowerPoint Presentation</vt:lpstr>
      <vt:lpstr>Group Members:</vt:lpstr>
      <vt:lpstr>PowerPoint Presentation</vt:lpstr>
      <vt:lpstr>PROBLEM STATEMENT</vt:lpstr>
      <vt:lpstr>GOAL OF THE PROJECT</vt:lpstr>
      <vt:lpstr>INTRODUCTION</vt:lpstr>
      <vt:lpstr>TOOLS &amp; TECHNOLOGIES USED</vt:lpstr>
      <vt:lpstr>Angular Architecture  </vt:lpstr>
      <vt:lpstr> Spring Boot Architecture</vt:lpstr>
      <vt:lpstr>PowerPoint Presentation</vt:lpstr>
      <vt:lpstr>PowerPoint Presentation</vt:lpstr>
      <vt:lpstr>PowerPoint Presentation</vt:lpstr>
      <vt:lpstr>PowerPoint Presentation</vt:lpstr>
      <vt:lpstr>MODULES</vt:lpstr>
      <vt:lpstr>Administrator module</vt:lpstr>
      <vt:lpstr>REGISTRATION AND LOGIN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Deposit module</vt:lpstr>
      <vt:lpstr>PowerPoint Presentation</vt:lpstr>
      <vt:lpstr>Withdraw module</vt:lpstr>
      <vt:lpstr>PowerPoint Presentation</vt:lpstr>
      <vt:lpstr>PowerPoint Presentation</vt:lpstr>
      <vt:lpstr>Loan request module</vt:lpstr>
      <vt:lpstr>PowerPoint Presentation</vt:lpstr>
      <vt:lpstr>PowerPoint Presentation</vt:lpstr>
      <vt:lpstr>Cheque book request module</vt:lpstr>
      <vt:lpstr>PowerPoint Presentation</vt:lpstr>
      <vt:lpstr>PowerPoint Presentation</vt:lpstr>
      <vt:lpstr>TRANSFER MODULE</vt:lpstr>
      <vt:lpstr>PowerPoint Presentation</vt:lpstr>
      <vt:lpstr>PowerPoint Presentation</vt:lpstr>
      <vt:lpstr>TRANSACTION MODULE</vt:lpstr>
      <vt:lpstr>PowerPoint Presentation</vt:lpstr>
      <vt:lpstr>USER EDIT PROFILE:</vt:lpstr>
      <vt:lpstr>PowerPoint Presentation</vt:lpstr>
      <vt:lpstr>Functional Testing</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Sairam Lanka</dc:creator>
  <cp:lastModifiedBy>Arun Donthi</cp:lastModifiedBy>
  <cp:revision>6</cp:revision>
  <dcterms:modified xsi:type="dcterms:W3CDTF">2023-09-26T05:17:20Z</dcterms:modified>
</cp:coreProperties>
</file>